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x="18288000" cy="10287000"/>
  <p:notesSz cx="6858000" cy="9144000"/>
  <p:embeddedFontLst>
    <p:embeddedFont>
      <p:font typeface="Anton" charset="1" panose="00000500000000000000"/>
      <p:regular r:id="rId31"/>
    </p:embeddedFont>
    <p:embeddedFont>
      <p:font typeface="TT Chocolates Bold" charset="1" panose="02000803020000020003"/>
      <p:regular r:id="rId32"/>
    </p:embeddedFont>
    <p:embeddedFont>
      <p:font typeface="TT Chocolates Ultra-Bold" charset="1" panose="02000903040000020003"/>
      <p:regular r:id="rId33"/>
    </p:embeddedFont>
    <p:embeddedFont>
      <p:font typeface="TT Chocolates" charset="1" panose="02000503020000020003"/>
      <p:regular r:id="rId34"/>
    </p:embeddedFont>
    <p:embeddedFont>
      <p:font typeface="Questrial" charset="1" panose="02000000000000000000"/>
      <p:regular r:id="rId35"/>
    </p:embeddedFont>
    <p:embeddedFont>
      <p:font typeface="TT Chocolates Bold Italics" charset="1" panose="02000803030000090003"/>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embeddings/oleObject1.bin" Type="http://schemas.openxmlformats.org/officeDocument/2006/relationships/oleObjec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jpeg" Type="http://schemas.openxmlformats.org/officeDocument/2006/relationships/image"/><Relationship Id="rId4" Target="../media/image18.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false" flipV="false" rot="0">
            <a:off x="1042456" y="1028700"/>
            <a:ext cx="379490" cy="379490"/>
          </a:xfrm>
          <a:custGeom>
            <a:avLst/>
            <a:gdLst/>
            <a:ahLst/>
            <a:cxnLst/>
            <a:rect r="r" b="b" t="t" l="l"/>
            <a:pathLst>
              <a:path h="379490" w="379490">
                <a:moveTo>
                  <a:pt x="0" y="0"/>
                </a:moveTo>
                <a:lnTo>
                  <a:pt x="379491" y="0"/>
                </a:lnTo>
                <a:lnTo>
                  <a:pt x="379491" y="379490"/>
                </a:lnTo>
                <a:lnTo>
                  <a:pt x="0" y="3794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8700" y="6631671"/>
            <a:ext cx="7705737" cy="699013"/>
            <a:chOff x="0" y="0"/>
            <a:chExt cx="2168051" cy="196671"/>
          </a:xfrm>
        </p:grpSpPr>
        <p:sp>
          <p:nvSpPr>
            <p:cNvPr name="Freeform 4" id="4"/>
            <p:cNvSpPr/>
            <p:nvPr/>
          </p:nvSpPr>
          <p:spPr>
            <a:xfrm flipH="false" flipV="false" rot="0">
              <a:off x="0" y="0"/>
              <a:ext cx="2168051" cy="196671"/>
            </a:xfrm>
            <a:custGeom>
              <a:avLst/>
              <a:gdLst/>
              <a:ahLst/>
              <a:cxnLst/>
              <a:rect r="r" b="b" t="t" l="l"/>
              <a:pathLst>
                <a:path h="196671" w="2168051">
                  <a:moveTo>
                    <a:pt x="0" y="0"/>
                  </a:moveTo>
                  <a:lnTo>
                    <a:pt x="2168051" y="0"/>
                  </a:lnTo>
                  <a:lnTo>
                    <a:pt x="2168051" y="196671"/>
                  </a:lnTo>
                  <a:lnTo>
                    <a:pt x="0" y="196671"/>
                  </a:lnTo>
                  <a:close/>
                </a:path>
              </a:pathLst>
            </a:custGeom>
            <a:solidFill>
              <a:srgbClr val="F8F5FF"/>
            </a:solidFill>
            <a:ln w="9525" cap="sq">
              <a:solidFill>
                <a:srgbClr val="231076"/>
              </a:solidFill>
              <a:prstDash val="solid"/>
              <a:miter/>
            </a:ln>
          </p:spPr>
        </p:sp>
        <p:sp>
          <p:nvSpPr>
            <p:cNvPr name="TextBox 5" id="5"/>
            <p:cNvSpPr txBox="true"/>
            <p:nvPr/>
          </p:nvSpPr>
          <p:spPr>
            <a:xfrm>
              <a:off x="0" y="-19050"/>
              <a:ext cx="2168051" cy="215721"/>
            </a:xfrm>
            <a:prstGeom prst="rect">
              <a:avLst/>
            </a:prstGeom>
          </p:spPr>
          <p:txBody>
            <a:bodyPr anchor="ctr" rtlCol="false" tIns="34560" lIns="34560" bIns="34560" rIns="34560"/>
            <a:lstStyle/>
            <a:p>
              <a:pPr algn="ctr">
                <a:lnSpc>
                  <a:spcPts val="1161"/>
                </a:lnSpc>
              </a:pPr>
            </a:p>
          </p:txBody>
        </p:sp>
      </p:grpSp>
      <p:sp>
        <p:nvSpPr>
          <p:cNvPr name="Freeform 6" id="6"/>
          <p:cNvSpPr/>
          <p:nvPr/>
        </p:nvSpPr>
        <p:spPr>
          <a:xfrm flipH="false" flipV="false" rot="0">
            <a:off x="8867787" y="-1775450"/>
            <a:ext cx="9075579" cy="12365054"/>
          </a:xfrm>
          <a:custGeom>
            <a:avLst/>
            <a:gdLst/>
            <a:ahLst/>
            <a:cxnLst/>
            <a:rect r="r" b="b" t="t" l="l"/>
            <a:pathLst>
              <a:path h="12365054" w="9075579">
                <a:moveTo>
                  <a:pt x="0" y="0"/>
                </a:moveTo>
                <a:lnTo>
                  <a:pt x="9075579" y="0"/>
                </a:lnTo>
                <a:lnTo>
                  <a:pt x="9075579" y="12365054"/>
                </a:lnTo>
                <a:lnTo>
                  <a:pt x="0" y="12365054"/>
                </a:lnTo>
                <a:lnTo>
                  <a:pt x="0" y="0"/>
                </a:lnTo>
                <a:close/>
              </a:path>
            </a:pathLst>
          </a:custGeom>
          <a:blipFill>
            <a:blip r:embed="rId4"/>
            <a:stretch>
              <a:fillRect l="0" t="0" r="0" b="0"/>
            </a:stretch>
          </a:blipFill>
        </p:spPr>
      </p:sp>
      <p:sp>
        <p:nvSpPr>
          <p:cNvPr name="TextBox 7" id="7"/>
          <p:cNvSpPr txBox="true"/>
          <p:nvPr/>
        </p:nvSpPr>
        <p:spPr>
          <a:xfrm rot="0">
            <a:off x="1028700" y="4269435"/>
            <a:ext cx="10102369" cy="2447961"/>
          </a:xfrm>
          <a:prstGeom prst="rect">
            <a:avLst/>
          </a:prstGeom>
        </p:spPr>
        <p:txBody>
          <a:bodyPr anchor="t" rtlCol="false" tIns="0" lIns="0" bIns="0" rIns="0">
            <a:spAutoFit/>
          </a:bodyPr>
          <a:lstStyle/>
          <a:p>
            <a:pPr algn="l" marL="0" indent="0" lvl="0">
              <a:lnSpc>
                <a:spcPts val="18376"/>
              </a:lnSpc>
            </a:pPr>
            <a:r>
              <a:rPr lang="en-US" sz="18376" spc="202">
                <a:solidFill>
                  <a:srgbClr val="231076"/>
                </a:solidFill>
                <a:latin typeface="Anton"/>
                <a:ea typeface="Anton"/>
                <a:cs typeface="Anton"/>
                <a:sym typeface="Anton"/>
              </a:rPr>
              <a:t>PROJECT</a:t>
            </a:r>
          </a:p>
        </p:txBody>
      </p:sp>
      <p:grpSp>
        <p:nvGrpSpPr>
          <p:cNvPr name="Group 8" id="8"/>
          <p:cNvGrpSpPr/>
          <p:nvPr/>
        </p:nvGrpSpPr>
        <p:grpSpPr>
          <a:xfrm rot="0">
            <a:off x="1028700" y="8696935"/>
            <a:ext cx="3219286" cy="561365"/>
            <a:chOff x="0" y="0"/>
            <a:chExt cx="847878" cy="147849"/>
          </a:xfrm>
        </p:grpSpPr>
        <p:sp>
          <p:nvSpPr>
            <p:cNvPr name="Freeform 9" id="9"/>
            <p:cNvSpPr/>
            <p:nvPr/>
          </p:nvSpPr>
          <p:spPr>
            <a:xfrm flipH="false" flipV="false" rot="0">
              <a:off x="0" y="0"/>
              <a:ext cx="847878" cy="147849"/>
            </a:xfrm>
            <a:custGeom>
              <a:avLst/>
              <a:gdLst/>
              <a:ahLst/>
              <a:cxnLst/>
              <a:rect r="r" b="b" t="t" l="l"/>
              <a:pathLst>
                <a:path h="147849" w="847878">
                  <a:moveTo>
                    <a:pt x="0" y="0"/>
                  </a:moveTo>
                  <a:lnTo>
                    <a:pt x="847878" y="0"/>
                  </a:lnTo>
                  <a:lnTo>
                    <a:pt x="847878" y="147849"/>
                  </a:lnTo>
                  <a:lnTo>
                    <a:pt x="0" y="147849"/>
                  </a:lnTo>
                  <a:close/>
                </a:path>
              </a:pathLst>
            </a:custGeom>
            <a:solidFill>
              <a:srgbClr val="231076"/>
            </a:solidFill>
          </p:spPr>
        </p:sp>
        <p:sp>
          <p:nvSpPr>
            <p:cNvPr name="TextBox 10" id="10"/>
            <p:cNvSpPr txBox="true"/>
            <p:nvPr/>
          </p:nvSpPr>
          <p:spPr>
            <a:xfrm>
              <a:off x="0" y="0"/>
              <a:ext cx="847878" cy="147849"/>
            </a:xfrm>
            <a:prstGeom prst="rect">
              <a:avLst/>
            </a:prstGeom>
          </p:spPr>
          <p:txBody>
            <a:bodyPr anchor="ctr" rtlCol="false" tIns="165100" lIns="165100" bIns="165100" rIns="165100"/>
            <a:lstStyle/>
            <a:p>
              <a:pPr algn="ctr">
                <a:lnSpc>
                  <a:spcPts val="1887"/>
                </a:lnSpc>
              </a:pPr>
              <a:r>
                <a:rPr lang="en-US" b="true" sz="1599">
                  <a:solidFill>
                    <a:srgbClr val="FFFFFF"/>
                  </a:solidFill>
                  <a:latin typeface="TT Chocolates Bold"/>
                  <a:ea typeface="TT Chocolates Bold"/>
                  <a:cs typeface="TT Chocolates Bold"/>
                  <a:sym typeface="TT Chocolates Bold"/>
                </a:rPr>
                <a:t>Presented by Reinhardt Kefa</a:t>
              </a:r>
            </a:p>
          </p:txBody>
        </p:sp>
      </p:grpSp>
      <p:sp>
        <p:nvSpPr>
          <p:cNvPr name="TextBox 11" id="11"/>
          <p:cNvSpPr txBox="true"/>
          <p:nvPr/>
        </p:nvSpPr>
        <p:spPr>
          <a:xfrm rot="0">
            <a:off x="1552763" y="1058855"/>
            <a:ext cx="4789171" cy="329438"/>
          </a:xfrm>
          <a:prstGeom prst="rect">
            <a:avLst/>
          </a:prstGeom>
        </p:spPr>
        <p:txBody>
          <a:bodyPr anchor="t" rtlCol="false" tIns="0" lIns="0" bIns="0" rIns="0">
            <a:spAutoFit/>
          </a:bodyPr>
          <a:lstStyle/>
          <a:p>
            <a:pPr algn="l" marL="0" indent="0" lvl="0">
              <a:lnSpc>
                <a:spcPts val="2595"/>
              </a:lnSpc>
            </a:pPr>
            <a:r>
              <a:rPr lang="en-US" b="true" sz="2199">
                <a:solidFill>
                  <a:srgbClr val="231076"/>
                </a:solidFill>
                <a:latin typeface="TT Chocolates Bold"/>
                <a:ea typeface="TT Chocolates Bold"/>
                <a:cs typeface="TT Chocolates Bold"/>
                <a:sym typeface="TT Chocolates Bold"/>
              </a:rPr>
              <a:t>LARANA COMPANY</a:t>
            </a:r>
          </a:p>
        </p:txBody>
      </p:sp>
      <p:sp>
        <p:nvSpPr>
          <p:cNvPr name="TextBox 12" id="12"/>
          <p:cNvSpPr txBox="true"/>
          <p:nvPr/>
        </p:nvSpPr>
        <p:spPr>
          <a:xfrm rot="0">
            <a:off x="1118386" y="3061091"/>
            <a:ext cx="8972201" cy="1256459"/>
          </a:xfrm>
          <a:prstGeom prst="rect">
            <a:avLst/>
          </a:prstGeom>
        </p:spPr>
        <p:txBody>
          <a:bodyPr anchor="t" rtlCol="false" tIns="0" lIns="0" bIns="0" rIns="0">
            <a:spAutoFit/>
          </a:bodyPr>
          <a:lstStyle/>
          <a:p>
            <a:pPr algn="l" marL="0" indent="0" lvl="0">
              <a:lnSpc>
                <a:spcPts val="4841"/>
              </a:lnSpc>
            </a:pPr>
            <a:r>
              <a:rPr lang="en-US" b="true" sz="4841">
                <a:solidFill>
                  <a:srgbClr val="231076"/>
                </a:solidFill>
                <a:latin typeface="TT Chocolates Ultra-Bold"/>
                <a:ea typeface="TT Chocolates Ultra-Bold"/>
                <a:cs typeface="TT Chocolates Ultra-Bold"/>
                <a:sym typeface="TT Chocolates Ultra-Bold"/>
              </a:rPr>
              <a:t>EMPLOYEE ATTRITION PREDICTION</a:t>
            </a:r>
          </a:p>
        </p:txBody>
      </p:sp>
      <p:sp>
        <p:nvSpPr>
          <p:cNvPr name="TextBox 13" id="13"/>
          <p:cNvSpPr txBox="true"/>
          <p:nvPr/>
        </p:nvSpPr>
        <p:spPr>
          <a:xfrm rot="0">
            <a:off x="1212224" y="6709715"/>
            <a:ext cx="7380283" cy="542925"/>
          </a:xfrm>
          <a:prstGeom prst="rect">
            <a:avLst/>
          </a:prstGeom>
        </p:spPr>
        <p:txBody>
          <a:bodyPr anchor="t" rtlCol="false" tIns="0" lIns="0" bIns="0" rIns="0">
            <a:spAutoFit/>
          </a:bodyPr>
          <a:lstStyle/>
          <a:p>
            <a:pPr algn="l" marL="0" indent="0" lvl="0">
              <a:lnSpc>
                <a:spcPts val="4286"/>
              </a:lnSpc>
            </a:pPr>
            <a:r>
              <a:rPr lang="en-US" sz="3572">
                <a:solidFill>
                  <a:srgbClr val="231076"/>
                </a:solidFill>
                <a:latin typeface="TT Chocolates"/>
                <a:ea typeface="TT Chocolates"/>
                <a:cs typeface="TT Chocolates"/>
                <a:sym typeface="TT Chocolates"/>
              </a:rPr>
              <a:t>Department of Human Resources</a:t>
            </a:r>
          </a:p>
        </p:txBody>
      </p:sp>
      <p:sp>
        <p:nvSpPr>
          <p:cNvPr name="TextBox 14" id="14"/>
          <p:cNvSpPr txBox="true"/>
          <p:nvPr/>
        </p:nvSpPr>
        <p:spPr>
          <a:xfrm rot="0">
            <a:off x="14506933" y="1066950"/>
            <a:ext cx="2752367" cy="329438"/>
          </a:xfrm>
          <a:prstGeom prst="rect">
            <a:avLst/>
          </a:prstGeom>
        </p:spPr>
        <p:txBody>
          <a:bodyPr anchor="t" rtlCol="false" tIns="0" lIns="0" bIns="0" rIns="0">
            <a:spAutoFit/>
          </a:bodyPr>
          <a:lstStyle/>
          <a:p>
            <a:pPr algn="r" marL="0" indent="0" lvl="0">
              <a:lnSpc>
                <a:spcPts val="2595"/>
              </a:lnSpc>
            </a:pPr>
            <a:r>
              <a:rPr lang="en-US" b="true" sz="2199">
                <a:solidFill>
                  <a:srgbClr val="231076"/>
                </a:solidFill>
                <a:latin typeface="TT Chocolates Bold"/>
                <a:ea typeface="TT Chocolates Bold"/>
                <a:cs typeface="TT Chocolates Bold"/>
                <a:sym typeface="TT Chocolates Bold"/>
              </a:rPr>
              <a:t>JANUARY 2026</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7726960" y="4436357"/>
            <a:ext cx="10281844" cy="3684188"/>
          </a:xfrm>
          <a:prstGeom prst="rect">
            <a:avLst/>
          </a:prstGeom>
        </p:spPr>
        <p:txBody>
          <a:bodyPr anchor="t" rtlCol="false" tIns="0" lIns="0" bIns="0" rIns="0">
            <a:spAutoFit/>
          </a:bodyPr>
          <a:lstStyle/>
          <a:p>
            <a:pPr algn="l">
              <a:lnSpc>
                <a:spcPts val="3259"/>
              </a:lnSpc>
            </a:pPr>
            <a:r>
              <a:rPr lang="en-US" sz="2328">
                <a:solidFill>
                  <a:srgbClr val="0E0340"/>
                </a:solidFill>
                <a:latin typeface="Questrial"/>
                <a:ea typeface="Questrial"/>
                <a:cs typeface="Questrial"/>
                <a:sym typeface="Questrial"/>
              </a:rPr>
              <a:t>Models were evaluated using several performance metrics: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Accuracy</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Precision</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Recall</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F1 Score</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ROC-AUC Score</a:t>
            </a:r>
          </a:p>
          <a:p>
            <a:pPr algn="l">
              <a:lnSpc>
                <a:spcPts val="3259"/>
              </a:lnSpc>
            </a:pPr>
          </a:p>
          <a:p>
            <a:pPr algn="l">
              <a:lnSpc>
                <a:spcPts val="3259"/>
              </a:lnSpc>
            </a:pPr>
            <a:r>
              <a:rPr lang="en-US" sz="2328">
                <a:solidFill>
                  <a:srgbClr val="0E0340"/>
                </a:solidFill>
                <a:latin typeface="Questrial"/>
                <a:ea typeface="Questrial"/>
                <a:cs typeface="Questrial"/>
                <a:sym typeface="Questrial"/>
              </a:rPr>
              <a:t>A train-test split strategy was applied to ensure fair evaluation and models were ranked based on their ability to correctly predict employee attrition</a:t>
            </a:r>
          </a:p>
        </p:txBody>
      </p:sp>
      <p:sp>
        <p:nvSpPr>
          <p:cNvPr name="Freeform 3" id="3"/>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4" id="4"/>
          <p:cNvSpPr txBox="true"/>
          <p:nvPr/>
        </p:nvSpPr>
        <p:spPr>
          <a:xfrm rot="0">
            <a:off x="8476465" y="1717795"/>
            <a:ext cx="8782835" cy="782586"/>
          </a:xfrm>
          <a:prstGeom prst="rect">
            <a:avLst/>
          </a:prstGeom>
        </p:spPr>
        <p:txBody>
          <a:bodyPr anchor="t" rtlCol="false" tIns="0" lIns="0" bIns="0" rIns="0">
            <a:spAutoFit/>
          </a:bodyPr>
          <a:lstStyle/>
          <a:p>
            <a:pPr algn="just">
              <a:lnSpc>
                <a:spcPts val="5928"/>
              </a:lnSpc>
            </a:pPr>
            <a:r>
              <a:rPr lang="en-US" sz="5700" b="true">
                <a:solidFill>
                  <a:srgbClr val="0E0340"/>
                </a:solidFill>
                <a:latin typeface="TT Chocolates Bold"/>
                <a:ea typeface="TT Chocolates Bold"/>
                <a:cs typeface="TT Chocolates Bold"/>
                <a:sym typeface="TT Chocolates Bold"/>
              </a:rPr>
              <a:t>Model Evaluation</a:t>
            </a:r>
          </a:p>
        </p:txBody>
      </p:sp>
      <p:grpSp>
        <p:nvGrpSpPr>
          <p:cNvPr name="Group 5" id="5"/>
          <p:cNvGrpSpPr/>
          <p:nvPr/>
        </p:nvGrpSpPr>
        <p:grpSpPr>
          <a:xfrm rot="0">
            <a:off x="7531498" y="3122542"/>
            <a:ext cx="12149584" cy="182510"/>
            <a:chOff x="0" y="0"/>
            <a:chExt cx="3199890" cy="48068"/>
          </a:xfrm>
        </p:grpSpPr>
        <p:sp>
          <p:nvSpPr>
            <p:cNvPr name="Freeform 6" id="6"/>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231076"/>
            </a:solidFill>
          </p:spPr>
        </p:sp>
        <p:sp>
          <p:nvSpPr>
            <p:cNvPr name="TextBox 7" id="7"/>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
        <p:nvSpPr>
          <p:cNvPr name="TextBox 9" id="9"/>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7726960" y="4641144"/>
            <a:ext cx="10281844" cy="3274613"/>
          </a:xfrm>
          <a:prstGeom prst="rect">
            <a:avLst/>
          </a:prstGeom>
        </p:spPr>
        <p:txBody>
          <a:bodyPr anchor="t" rtlCol="false" tIns="0" lIns="0" bIns="0" rIns="0">
            <a:spAutoFit/>
          </a:bodyPr>
          <a:lstStyle/>
          <a:p>
            <a:pPr algn="l">
              <a:lnSpc>
                <a:spcPts val="3259"/>
              </a:lnSpc>
            </a:pPr>
            <a:r>
              <a:rPr lang="en-US" sz="2328">
                <a:solidFill>
                  <a:srgbClr val="0E0340"/>
                </a:solidFill>
                <a:latin typeface="Questrial"/>
                <a:ea typeface="Questrial"/>
                <a:cs typeface="Questrial"/>
                <a:sym typeface="Questrial"/>
              </a:rPr>
              <a:t>Although this project is a proof of concept, the final model can be intergrated into:</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HR decision-support systems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Employee monitoring dashboards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Retention strategy planning tools</a:t>
            </a:r>
          </a:p>
          <a:p>
            <a:pPr algn="l">
              <a:lnSpc>
                <a:spcPts val="3259"/>
              </a:lnSpc>
            </a:pPr>
          </a:p>
          <a:p>
            <a:pPr algn="l">
              <a:lnSpc>
                <a:spcPts val="3259"/>
              </a:lnSpc>
            </a:pPr>
            <a:r>
              <a:rPr lang="en-US" sz="2328">
                <a:solidFill>
                  <a:srgbClr val="0E0340"/>
                </a:solidFill>
                <a:latin typeface="Questrial"/>
                <a:ea typeface="Questrial"/>
                <a:cs typeface="Questrial"/>
                <a:sym typeface="Questrial"/>
              </a:rPr>
              <a:t>This enables the company to shift from reactive HR amangement to proactive talent retantion</a:t>
            </a:r>
          </a:p>
        </p:txBody>
      </p:sp>
      <p:sp>
        <p:nvSpPr>
          <p:cNvPr name="Freeform 3" id="3"/>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4" id="4"/>
          <p:cNvSpPr txBox="true"/>
          <p:nvPr/>
        </p:nvSpPr>
        <p:spPr>
          <a:xfrm rot="0">
            <a:off x="8476465" y="1717795"/>
            <a:ext cx="8782835" cy="782586"/>
          </a:xfrm>
          <a:prstGeom prst="rect">
            <a:avLst/>
          </a:prstGeom>
        </p:spPr>
        <p:txBody>
          <a:bodyPr anchor="t" rtlCol="false" tIns="0" lIns="0" bIns="0" rIns="0">
            <a:spAutoFit/>
          </a:bodyPr>
          <a:lstStyle/>
          <a:p>
            <a:pPr algn="just">
              <a:lnSpc>
                <a:spcPts val="5928"/>
              </a:lnSpc>
            </a:pPr>
            <a:r>
              <a:rPr lang="en-US" sz="5700" b="true">
                <a:solidFill>
                  <a:srgbClr val="0E0340"/>
                </a:solidFill>
                <a:latin typeface="TT Chocolates Bold"/>
                <a:ea typeface="TT Chocolates Bold"/>
                <a:cs typeface="TT Chocolates Bold"/>
                <a:sym typeface="TT Chocolates Bold"/>
              </a:rPr>
              <a:t>Deployment Concept</a:t>
            </a:r>
          </a:p>
        </p:txBody>
      </p:sp>
      <p:grpSp>
        <p:nvGrpSpPr>
          <p:cNvPr name="Group 5" id="5"/>
          <p:cNvGrpSpPr/>
          <p:nvPr/>
        </p:nvGrpSpPr>
        <p:grpSpPr>
          <a:xfrm rot="0">
            <a:off x="7531498" y="3122542"/>
            <a:ext cx="12149584" cy="182510"/>
            <a:chOff x="0" y="0"/>
            <a:chExt cx="3199890" cy="48068"/>
          </a:xfrm>
        </p:grpSpPr>
        <p:sp>
          <p:nvSpPr>
            <p:cNvPr name="Freeform 6" id="6"/>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231076"/>
            </a:solidFill>
          </p:spPr>
        </p:sp>
        <p:sp>
          <p:nvSpPr>
            <p:cNvPr name="TextBox 7" id="7"/>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
        <p:nvSpPr>
          <p:cNvPr name="TextBox 9" id="9"/>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6243100" y="35955"/>
            <a:ext cx="8115300" cy="2738628"/>
          </a:xfrm>
          <a:prstGeom prst="rect">
            <a:avLst/>
          </a:prstGeom>
        </p:spPr>
        <p:txBody>
          <a:bodyPr anchor="t" rtlCol="false" tIns="0" lIns="0" bIns="0" rIns="0">
            <a:spAutoFit/>
          </a:bodyPr>
          <a:lstStyle/>
          <a:p>
            <a:pPr algn="l">
              <a:lnSpc>
                <a:spcPts val="10656"/>
              </a:lnSpc>
            </a:pPr>
            <a:r>
              <a:rPr lang="en-US" sz="9600" b="true">
                <a:solidFill>
                  <a:srgbClr val="0E0340"/>
                </a:solidFill>
                <a:latin typeface="TT Chocolates Bold"/>
                <a:ea typeface="TT Chocolates Bold"/>
                <a:cs typeface="TT Chocolates Bold"/>
                <a:sym typeface="TT Chocolates Bold"/>
              </a:rPr>
              <a:t>Data</a:t>
            </a:r>
          </a:p>
          <a:p>
            <a:pPr algn="l">
              <a:lnSpc>
                <a:spcPts val="10656"/>
              </a:lnSpc>
            </a:pPr>
            <a:r>
              <a:rPr lang="en-US" sz="9600" b="true">
                <a:solidFill>
                  <a:srgbClr val="0E0340"/>
                </a:solidFill>
                <a:latin typeface="TT Chocolates Bold"/>
                <a:ea typeface="TT Chocolates Bold"/>
                <a:cs typeface="TT Chocolates Bold"/>
                <a:sym typeface="TT Chocolates Bold"/>
              </a:rPr>
              <a:t>Analysis</a:t>
            </a:r>
          </a:p>
        </p:txBody>
      </p:sp>
      <p:pic>
        <p:nvPicPr>
          <p:cNvPr name="Picture 3" id="3"/>
          <p:cNvPicPr>
            <a:picLocks noChangeAspect="true"/>
          </p:cNvPicPr>
          <p:nvPr/>
        </p:nvPicPr>
        <p:blipFill>
          <a:blip r:embed="rId2"/>
          <a:stretch>
            <a:fillRect/>
          </a:stretch>
        </p:blipFill>
        <p:spPr>
          <a:xfrm rot="0">
            <a:off x="65980" y="1129361"/>
            <a:ext cx="6062888" cy="7245968"/>
          </a:xfrm>
          <a:prstGeom prst="rect">
            <a:avLst/>
          </a:prstGeom>
        </p:spPr>
      </p:pic>
      <p:sp>
        <p:nvSpPr>
          <p:cNvPr name="TextBox 4" id="4"/>
          <p:cNvSpPr txBox="true"/>
          <p:nvPr/>
        </p:nvSpPr>
        <p:spPr>
          <a:xfrm rot="0">
            <a:off x="6647486" y="2707908"/>
            <a:ext cx="7128342" cy="5713614"/>
          </a:xfrm>
          <a:prstGeom prst="rect">
            <a:avLst/>
          </a:prstGeom>
        </p:spPr>
        <p:txBody>
          <a:bodyPr anchor="t" rtlCol="false" tIns="0" lIns="0" bIns="0" rIns="0">
            <a:spAutoFit/>
          </a:bodyPr>
          <a:lstStyle/>
          <a:p>
            <a:pPr algn="l">
              <a:lnSpc>
                <a:spcPts val="3751"/>
              </a:lnSpc>
            </a:pPr>
            <a:r>
              <a:rPr lang="en-US" sz="2679">
                <a:solidFill>
                  <a:srgbClr val="0E0340"/>
                </a:solidFill>
                <a:latin typeface="Questrial"/>
                <a:ea typeface="Questrial"/>
                <a:cs typeface="Questrial"/>
                <a:sym typeface="Questrial"/>
              </a:rPr>
              <a:t>Analysis focused on understanding employee behavior and identifying factors that influence attrition</a:t>
            </a:r>
          </a:p>
          <a:p>
            <a:pPr algn="l">
              <a:lnSpc>
                <a:spcPts val="3751"/>
              </a:lnSpc>
            </a:pPr>
            <a:r>
              <a:rPr lang="en-US" sz="2679">
                <a:solidFill>
                  <a:srgbClr val="0E0340"/>
                </a:solidFill>
                <a:latin typeface="Questrial"/>
                <a:ea typeface="Questrial"/>
                <a:cs typeface="Questrial"/>
                <a:sym typeface="Questrial"/>
              </a:rPr>
              <a:t>Using statistical exploration and visual analysis, we examined:</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Attrition distribution</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Relationships between key HR variables</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Trends across departments</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Impact of salary,overtime and job satisfaction</a:t>
            </a:r>
          </a:p>
          <a:p>
            <a:pPr algn="l" marL="578521" indent="-289260" lvl="1">
              <a:lnSpc>
                <a:spcPts val="3751"/>
              </a:lnSpc>
              <a:buFont typeface="Arial"/>
              <a:buChar char="•"/>
            </a:pPr>
            <a:r>
              <a:rPr lang="en-US" sz="2679">
                <a:solidFill>
                  <a:srgbClr val="0E0340"/>
                </a:solidFill>
                <a:latin typeface="Questrial"/>
                <a:ea typeface="Questrial"/>
                <a:cs typeface="Questrial"/>
                <a:sym typeface="Questrial"/>
              </a:rPr>
              <a:t>Employee experience and career progression</a:t>
            </a:r>
          </a:p>
        </p:txBody>
      </p:sp>
      <p:sp>
        <p:nvSpPr>
          <p:cNvPr name="Freeform 5" id="5"/>
          <p:cNvSpPr/>
          <p:nvPr/>
        </p:nvSpPr>
        <p:spPr>
          <a:xfrm flipH="false" flipV="false" rot="5316682">
            <a:off x="10529244" y="1399656"/>
            <a:ext cx="13033344" cy="6705379"/>
          </a:xfrm>
          <a:custGeom>
            <a:avLst/>
            <a:gdLst/>
            <a:ahLst/>
            <a:cxnLst/>
            <a:rect r="r" b="b" t="t" l="l"/>
            <a:pathLst>
              <a:path h="6705379" w="13033344">
                <a:moveTo>
                  <a:pt x="0" y="0"/>
                </a:moveTo>
                <a:lnTo>
                  <a:pt x="13033344" y="0"/>
                </a:lnTo>
                <a:lnTo>
                  <a:pt x="13033344" y="6705379"/>
                </a:lnTo>
                <a:lnTo>
                  <a:pt x="0" y="6705379"/>
                </a:lnTo>
                <a:lnTo>
                  <a:pt x="0" y="0"/>
                </a:lnTo>
                <a:close/>
              </a:path>
            </a:pathLst>
          </a:custGeom>
          <a:blipFill>
            <a:blip r:embed="rId3"/>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1359151"/>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8574D1"/>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43712" y="1712634"/>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Basic concepts</a:t>
            </a:r>
          </a:p>
        </p:txBody>
      </p:sp>
      <p:sp>
        <p:nvSpPr>
          <p:cNvPr name="TextBox 6" id="6"/>
          <p:cNvSpPr txBox="true"/>
          <p:nvPr/>
        </p:nvSpPr>
        <p:spPr>
          <a:xfrm rot="0">
            <a:off x="1369426" y="4283492"/>
            <a:ext cx="4496291" cy="870585"/>
          </a:xfrm>
          <a:prstGeom prst="rect">
            <a:avLst/>
          </a:prstGeom>
        </p:spPr>
        <p:txBody>
          <a:bodyPr anchor="t" rtlCol="false" tIns="0" lIns="0" bIns="0" rIns="0">
            <a:spAutoFit/>
          </a:bodyPr>
          <a:lstStyle/>
          <a:p>
            <a:pPr algn="l">
              <a:lnSpc>
                <a:spcPts val="7169"/>
              </a:lnSpc>
            </a:pPr>
            <a:r>
              <a:rPr lang="en-US" sz="5120" b="true">
                <a:solidFill>
                  <a:srgbClr val="0E0340"/>
                </a:solidFill>
                <a:latin typeface="TT Chocolates Bold"/>
                <a:ea typeface="TT Chocolates Bold"/>
                <a:cs typeface="TT Chocolates Bold"/>
                <a:sym typeface="TT Chocolates Bold"/>
              </a:rPr>
              <a:t>Concept 1</a:t>
            </a:r>
          </a:p>
        </p:txBody>
      </p:sp>
      <p:sp>
        <p:nvSpPr>
          <p:cNvPr name="TextBox 7" id="7"/>
          <p:cNvSpPr txBox="true"/>
          <p:nvPr/>
        </p:nvSpPr>
        <p:spPr>
          <a:xfrm rot="0">
            <a:off x="1386349" y="5260336"/>
            <a:ext cx="4496291" cy="3429509"/>
          </a:xfrm>
          <a:prstGeom prst="rect">
            <a:avLst/>
          </a:prstGeom>
        </p:spPr>
        <p:txBody>
          <a:bodyPr anchor="t" rtlCol="false" tIns="0" lIns="0" bIns="0" rIns="0">
            <a:spAutoFit/>
          </a:bodyPr>
          <a:lstStyle/>
          <a:p>
            <a:pPr algn="l">
              <a:lnSpc>
                <a:spcPts val="3011"/>
              </a:lnSpc>
            </a:pPr>
            <a:r>
              <a:rPr lang="en-US" sz="2151">
                <a:solidFill>
                  <a:srgbClr val="0E0340"/>
                </a:solidFill>
                <a:latin typeface="Questrial"/>
                <a:ea typeface="Questrial"/>
                <a:cs typeface="Questrial"/>
                <a:sym typeface="Questrial"/>
              </a:rPr>
              <a:t>Lorem ipsum dolor sit amet, consectetur adipiscing elit. Ut a enim nec nisl ullamcorper eleifend. Praesent risus leo, fringilla et nulla at, egestas euismod orci. Suspendisse porttitor diam eu condimentum aliquam. Fusce interdum cursus nisl ut rutrum. Donec et sapien sit amet nisl pretium efficitur.</a:t>
            </a:r>
          </a:p>
        </p:txBody>
      </p:sp>
      <p:sp>
        <p:nvSpPr>
          <p:cNvPr name="TextBox 8" id="8"/>
          <p:cNvSpPr txBox="true"/>
          <p:nvPr/>
        </p:nvSpPr>
        <p:spPr>
          <a:xfrm rot="0">
            <a:off x="6887850" y="4283492"/>
            <a:ext cx="4496291" cy="870585"/>
          </a:xfrm>
          <a:prstGeom prst="rect">
            <a:avLst/>
          </a:prstGeom>
        </p:spPr>
        <p:txBody>
          <a:bodyPr anchor="t" rtlCol="false" tIns="0" lIns="0" bIns="0" rIns="0">
            <a:spAutoFit/>
          </a:bodyPr>
          <a:lstStyle/>
          <a:p>
            <a:pPr algn="l">
              <a:lnSpc>
                <a:spcPts val="7169"/>
              </a:lnSpc>
            </a:pPr>
            <a:r>
              <a:rPr lang="en-US" sz="5120" b="true">
                <a:solidFill>
                  <a:srgbClr val="0E0340"/>
                </a:solidFill>
                <a:latin typeface="TT Chocolates Bold"/>
                <a:ea typeface="TT Chocolates Bold"/>
                <a:cs typeface="TT Chocolates Bold"/>
                <a:sym typeface="TT Chocolates Bold"/>
              </a:rPr>
              <a:t>Concept 2</a:t>
            </a:r>
          </a:p>
        </p:txBody>
      </p:sp>
      <p:sp>
        <p:nvSpPr>
          <p:cNvPr name="TextBox 9" id="9"/>
          <p:cNvSpPr txBox="true"/>
          <p:nvPr/>
        </p:nvSpPr>
        <p:spPr>
          <a:xfrm rot="0">
            <a:off x="6904773" y="5260336"/>
            <a:ext cx="4496291" cy="3429509"/>
          </a:xfrm>
          <a:prstGeom prst="rect">
            <a:avLst/>
          </a:prstGeom>
        </p:spPr>
        <p:txBody>
          <a:bodyPr anchor="t" rtlCol="false" tIns="0" lIns="0" bIns="0" rIns="0">
            <a:spAutoFit/>
          </a:bodyPr>
          <a:lstStyle/>
          <a:p>
            <a:pPr algn="l">
              <a:lnSpc>
                <a:spcPts val="3011"/>
              </a:lnSpc>
            </a:pPr>
            <a:r>
              <a:rPr lang="en-US" sz="2151">
                <a:solidFill>
                  <a:srgbClr val="0E0340"/>
                </a:solidFill>
                <a:latin typeface="Questrial"/>
                <a:ea typeface="Questrial"/>
                <a:cs typeface="Questrial"/>
                <a:sym typeface="Questrial"/>
              </a:rPr>
              <a:t>Lorem ipsum dolor sit amet, consectetur adipiscing elit. Ut a enim nec nisl ullamcorper eleifend. Praesent risus leo, fringilla et nulla at, egestas euismod orci. Suspendisse porttitor diam eu condimentum aliquam. Fusce interdum cursus nisl ut rutrum. Donec et sapien sit amet nisl pretium efficitur.</a:t>
            </a:r>
          </a:p>
        </p:txBody>
      </p:sp>
      <p:sp>
        <p:nvSpPr>
          <p:cNvPr name="TextBox 10" id="10"/>
          <p:cNvSpPr txBox="true"/>
          <p:nvPr/>
        </p:nvSpPr>
        <p:spPr>
          <a:xfrm rot="0">
            <a:off x="12405360" y="4283492"/>
            <a:ext cx="4496291" cy="870585"/>
          </a:xfrm>
          <a:prstGeom prst="rect">
            <a:avLst/>
          </a:prstGeom>
        </p:spPr>
        <p:txBody>
          <a:bodyPr anchor="t" rtlCol="false" tIns="0" lIns="0" bIns="0" rIns="0">
            <a:spAutoFit/>
          </a:bodyPr>
          <a:lstStyle/>
          <a:p>
            <a:pPr algn="l">
              <a:lnSpc>
                <a:spcPts val="7169"/>
              </a:lnSpc>
            </a:pPr>
            <a:r>
              <a:rPr lang="en-US" sz="5120" b="true">
                <a:solidFill>
                  <a:srgbClr val="0E0340"/>
                </a:solidFill>
                <a:latin typeface="TT Chocolates Bold"/>
                <a:ea typeface="TT Chocolates Bold"/>
                <a:cs typeface="TT Chocolates Bold"/>
                <a:sym typeface="TT Chocolates Bold"/>
              </a:rPr>
              <a:t>Concept 3</a:t>
            </a:r>
          </a:p>
        </p:txBody>
      </p:sp>
      <p:sp>
        <p:nvSpPr>
          <p:cNvPr name="TextBox 11" id="11"/>
          <p:cNvSpPr txBox="true"/>
          <p:nvPr/>
        </p:nvSpPr>
        <p:spPr>
          <a:xfrm rot="0">
            <a:off x="12422284" y="5260336"/>
            <a:ext cx="4496291" cy="3429509"/>
          </a:xfrm>
          <a:prstGeom prst="rect">
            <a:avLst/>
          </a:prstGeom>
        </p:spPr>
        <p:txBody>
          <a:bodyPr anchor="t" rtlCol="false" tIns="0" lIns="0" bIns="0" rIns="0">
            <a:spAutoFit/>
          </a:bodyPr>
          <a:lstStyle/>
          <a:p>
            <a:pPr algn="l">
              <a:lnSpc>
                <a:spcPts val="3011"/>
              </a:lnSpc>
            </a:pPr>
            <a:r>
              <a:rPr lang="en-US" sz="2151">
                <a:solidFill>
                  <a:srgbClr val="0E0340"/>
                </a:solidFill>
                <a:latin typeface="Questrial"/>
                <a:ea typeface="Questrial"/>
                <a:cs typeface="Questrial"/>
                <a:sym typeface="Questrial"/>
              </a:rPr>
              <a:t>Lorem ipsum dolor sit amet, consectetur adipiscing elit. Ut a enim nec nisl ullamcorper eleifend. Praesent risus leo, fringilla et nulla at, egestas euismod orci. Suspendisse porttitor diam eu condimentum aliquam. Fusce interdum cursus nisl ut rutrum. Donec et sapien sit amet nisl pretium efficitur.</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7956753" y="3611051"/>
            <a:ext cx="9056482" cy="5773507"/>
          </a:xfrm>
          <a:custGeom>
            <a:avLst/>
            <a:gdLst/>
            <a:ahLst/>
            <a:cxnLst/>
            <a:rect r="r" b="b" t="t" l="l"/>
            <a:pathLst>
              <a:path h="5773507" w="9056482">
                <a:moveTo>
                  <a:pt x="0" y="0"/>
                </a:moveTo>
                <a:lnTo>
                  <a:pt x="9056482" y="0"/>
                </a:lnTo>
                <a:lnTo>
                  <a:pt x="9056482" y="5773508"/>
                </a:lnTo>
                <a:lnTo>
                  <a:pt x="0" y="5773508"/>
                </a:lnTo>
                <a:lnTo>
                  <a:pt x="0" y="0"/>
                </a:lnTo>
                <a:close/>
              </a:path>
            </a:pathLst>
          </a:custGeom>
          <a:blipFill>
            <a:blip r:embed="rId2"/>
            <a:stretch>
              <a:fillRect l="0" t="0" r="0" b="0"/>
            </a:stretch>
          </a:blipFill>
        </p:spPr>
      </p:sp>
      <p:sp>
        <p:nvSpPr>
          <p:cNvPr name="TextBox 6" id="6"/>
          <p:cNvSpPr txBox="true"/>
          <p:nvPr/>
        </p:nvSpPr>
        <p:spPr>
          <a:xfrm rot="0">
            <a:off x="1034794" y="1179624"/>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Attrition Distribution</a:t>
            </a:r>
          </a:p>
        </p:txBody>
      </p:sp>
      <p:sp>
        <p:nvSpPr>
          <p:cNvPr name="TextBox 7" id="7"/>
          <p:cNvSpPr txBox="true"/>
          <p:nvPr/>
        </p:nvSpPr>
        <p:spPr>
          <a:xfrm rot="0">
            <a:off x="494522" y="3630101"/>
            <a:ext cx="4524369"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Employee Attrition Overview</a:t>
            </a:r>
          </a:p>
        </p:txBody>
      </p:sp>
      <p:sp>
        <p:nvSpPr>
          <p:cNvPr name="TextBox 8" id="8"/>
          <p:cNvSpPr txBox="true"/>
          <p:nvPr/>
        </p:nvSpPr>
        <p:spPr>
          <a:xfrm rot="0">
            <a:off x="316336" y="4431238"/>
            <a:ext cx="7416863" cy="4716399"/>
          </a:xfrm>
          <a:prstGeom prst="rect">
            <a:avLst/>
          </a:prstGeom>
        </p:spPr>
        <p:txBody>
          <a:bodyPr anchor="t" rtlCol="false" tIns="0" lIns="0" bIns="0" rIns="0">
            <a:spAutoFit/>
          </a:bodyPr>
          <a:lstStyle/>
          <a:p>
            <a:pPr algn="l" marL="690882" indent="-345441" lvl="1">
              <a:lnSpc>
                <a:spcPts val="4128"/>
              </a:lnSpc>
              <a:buFont typeface="Arial"/>
              <a:buChar char="•"/>
            </a:pPr>
            <a:r>
              <a:rPr lang="en-US" sz="3200">
                <a:solidFill>
                  <a:srgbClr val="46483F"/>
                </a:solidFill>
                <a:latin typeface="Questrial"/>
                <a:ea typeface="Questrial"/>
                <a:cs typeface="Questrial"/>
                <a:sym typeface="Questrial"/>
              </a:rPr>
              <a:t>The dataset Showed class imbalance between employees who left anf those who stayed</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Majority of employees remain with the comapny while a smaller portion leave</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This imbalance was considered during modeling to avaid biased predictions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526443" y="3785790"/>
            <a:ext cx="8986221" cy="5784880"/>
          </a:xfrm>
          <a:custGeom>
            <a:avLst/>
            <a:gdLst/>
            <a:ahLst/>
            <a:cxnLst/>
            <a:rect r="r" b="b" t="t" l="l"/>
            <a:pathLst>
              <a:path h="5784880" w="8986221">
                <a:moveTo>
                  <a:pt x="0" y="0"/>
                </a:moveTo>
                <a:lnTo>
                  <a:pt x="8986221" y="0"/>
                </a:lnTo>
                <a:lnTo>
                  <a:pt x="8986221" y="5784880"/>
                </a:lnTo>
                <a:lnTo>
                  <a:pt x="0" y="5784880"/>
                </a:lnTo>
                <a:lnTo>
                  <a:pt x="0" y="0"/>
                </a:lnTo>
                <a:close/>
              </a:path>
            </a:pathLst>
          </a:custGeom>
          <a:blipFill>
            <a:blip r:embed="rId2"/>
            <a:stretch>
              <a:fillRect l="0" t="0" r="0" b="0"/>
            </a:stretch>
          </a:blipFill>
        </p:spPr>
      </p:sp>
      <p:sp>
        <p:nvSpPr>
          <p:cNvPr name="TextBox 6" id="6"/>
          <p:cNvSpPr txBox="true"/>
          <p:nvPr/>
        </p:nvSpPr>
        <p:spPr>
          <a:xfrm rot="0">
            <a:off x="1034794" y="1179624"/>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Departmental Attrition </a:t>
            </a:r>
          </a:p>
        </p:txBody>
      </p:sp>
      <p:sp>
        <p:nvSpPr>
          <p:cNvPr name="TextBox 7" id="7"/>
          <p:cNvSpPr txBox="true"/>
          <p:nvPr/>
        </p:nvSpPr>
        <p:spPr>
          <a:xfrm rot="0">
            <a:off x="494522" y="3630101"/>
            <a:ext cx="4524369"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Attrition by department</a:t>
            </a:r>
          </a:p>
        </p:txBody>
      </p:sp>
      <p:sp>
        <p:nvSpPr>
          <p:cNvPr name="TextBox 8" id="8"/>
          <p:cNvSpPr txBox="true"/>
          <p:nvPr/>
        </p:nvSpPr>
        <p:spPr>
          <a:xfrm rot="0">
            <a:off x="316336" y="4431238"/>
            <a:ext cx="7416863" cy="5764149"/>
          </a:xfrm>
          <a:prstGeom prst="rect">
            <a:avLst/>
          </a:prstGeom>
        </p:spPr>
        <p:txBody>
          <a:bodyPr anchor="t" rtlCol="false" tIns="0" lIns="0" bIns="0" rIns="0">
            <a:spAutoFit/>
          </a:bodyPr>
          <a:lstStyle/>
          <a:p>
            <a:pPr algn="l" marL="690882" indent="-345441" lvl="1">
              <a:lnSpc>
                <a:spcPts val="4128"/>
              </a:lnSpc>
              <a:buFont typeface="Arial"/>
              <a:buChar char="•"/>
            </a:pPr>
            <a:r>
              <a:rPr lang="en-US" sz="3200">
                <a:solidFill>
                  <a:srgbClr val="46483F"/>
                </a:solidFill>
                <a:latin typeface="Questrial"/>
                <a:ea typeface="Questrial"/>
                <a:cs typeface="Questrial"/>
                <a:sym typeface="Questrial"/>
              </a:rPr>
              <a:t>Attrition rates vary across departments</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Sales and R&amp;D department show higher employee turnover than others</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Roles with higher workload and pressure exhibit increased attrition</a:t>
            </a:r>
          </a:p>
          <a:p>
            <a:pPr algn="l">
              <a:lnSpc>
                <a:spcPts val="4128"/>
              </a:lnSpc>
            </a:pPr>
          </a:p>
          <a:p>
            <a:pPr algn="l">
              <a:lnSpc>
                <a:spcPts val="4128"/>
              </a:lnSpc>
            </a:pPr>
            <a:r>
              <a:rPr lang="en-US" sz="3200">
                <a:solidFill>
                  <a:srgbClr val="46483F"/>
                </a:solidFill>
                <a:latin typeface="Questrial"/>
                <a:ea typeface="Questrial"/>
                <a:cs typeface="Questrial"/>
                <a:sym typeface="Questrial"/>
              </a:rPr>
              <a:t>Key Insight</a:t>
            </a:r>
          </a:p>
          <a:p>
            <a:pPr algn="l">
              <a:lnSpc>
                <a:spcPts val="4128"/>
              </a:lnSpc>
            </a:pPr>
            <a:r>
              <a:rPr lang="en-US" sz="3200">
                <a:solidFill>
                  <a:srgbClr val="46483F"/>
                </a:solidFill>
                <a:latin typeface="Questrial"/>
                <a:ea typeface="Questrial"/>
                <a:cs typeface="Questrial"/>
                <a:sym typeface="Questrial"/>
              </a:rPr>
              <a:t>Cerain units require stronger retention strategies than others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556141" y="3960529"/>
            <a:ext cx="8986221" cy="5784880"/>
          </a:xfrm>
          <a:custGeom>
            <a:avLst/>
            <a:gdLst/>
            <a:ahLst/>
            <a:cxnLst/>
            <a:rect r="r" b="b" t="t" l="l"/>
            <a:pathLst>
              <a:path h="5784880" w="8986221">
                <a:moveTo>
                  <a:pt x="0" y="0"/>
                </a:moveTo>
                <a:lnTo>
                  <a:pt x="8986221" y="0"/>
                </a:lnTo>
                <a:lnTo>
                  <a:pt x="8986221" y="5784880"/>
                </a:lnTo>
                <a:lnTo>
                  <a:pt x="0" y="5784880"/>
                </a:lnTo>
                <a:lnTo>
                  <a:pt x="0" y="0"/>
                </a:lnTo>
                <a:close/>
              </a:path>
            </a:pathLst>
          </a:custGeom>
          <a:blipFill>
            <a:blip r:embed="rId2"/>
            <a:stretch>
              <a:fillRect l="0" t="0" r="0" b="0"/>
            </a:stretch>
          </a:blipFill>
        </p:spPr>
      </p:sp>
      <p:sp>
        <p:nvSpPr>
          <p:cNvPr name="TextBox 6" id="6"/>
          <p:cNvSpPr txBox="true"/>
          <p:nvPr/>
        </p:nvSpPr>
        <p:spPr>
          <a:xfrm rot="0">
            <a:off x="1034794" y="1179624"/>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Impact of overtime</a:t>
            </a:r>
          </a:p>
        </p:txBody>
      </p:sp>
      <p:sp>
        <p:nvSpPr>
          <p:cNvPr name="TextBox 7" id="7"/>
          <p:cNvSpPr txBox="true"/>
          <p:nvPr/>
        </p:nvSpPr>
        <p:spPr>
          <a:xfrm rot="0">
            <a:off x="494522" y="3630101"/>
            <a:ext cx="4524369"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Overtime and Attrition</a:t>
            </a:r>
          </a:p>
        </p:txBody>
      </p:sp>
      <p:sp>
        <p:nvSpPr>
          <p:cNvPr name="TextBox 8" id="8"/>
          <p:cNvSpPr txBox="true"/>
          <p:nvPr/>
        </p:nvSpPr>
        <p:spPr>
          <a:xfrm rot="0">
            <a:off x="316336" y="4431238"/>
            <a:ext cx="7416863" cy="5240274"/>
          </a:xfrm>
          <a:prstGeom prst="rect">
            <a:avLst/>
          </a:prstGeom>
        </p:spPr>
        <p:txBody>
          <a:bodyPr anchor="t" rtlCol="false" tIns="0" lIns="0" bIns="0" rIns="0">
            <a:spAutoFit/>
          </a:bodyPr>
          <a:lstStyle/>
          <a:p>
            <a:pPr algn="l" marL="690882" indent="-345441" lvl="1">
              <a:lnSpc>
                <a:spcPts val="4128"/>
              </a:lnSpc>
              <a:buFont typeface="Arial"/>
              <a:buChar char="•"/>
            </a:pPr>
            <a:r>
              <a:rPr lang="en-US" sz="3200">
                <a:solidFill>
                  <a:srgbClr val="46483F"/>
                </a:solidFill>
                <a:latin typeface="Questrial"/>
                <a:ea typeface="Questrial"/>
                <a:cs typeface="Questrial"/>
                <a:sym typeface="Questrial"/>
              </a:rPr>
              <a:t>Employees who frequently work overtime are far more likely to leave</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High Overtime correlates with burnout and dissatisfaction</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Overtime emerged as one of the strongest predictors of attrition</a:t>
            </a:r>
          </a:p>
          <a:p>
            <a:pPr algn="l">
              <a:lnSpc>
                <a:spcPts val="4128"/>
              </a:lnSpc>
            </a:pPr>
          </a:p>
          <a:p>
            <a:pPr algn="l">
              <a:lnSpc>
                <a:spcPts val="4128"/>
              </a:lnSpc>
            </a:pPr>
            <a:r>
              <a:rPr lang="en-US" sz="3200">
                <a:solidFill>
                  <a:srgbClr val="46483F"/>
                </a:solidFill>
                <a:latin typeface="Questrial"/>
                <a:ea typeface="Questrial"/>
                <a:cs typeface="Questrial"/>
                <a:sym typeface="Questrial"/>
              </a:rPr>
              <a:t>Business Takeaway</a:t>
            </a:r>
          </a:p>
          <a:p>
            <a:pPr algn="l">
              <a:lnSpc>
                <a:spcPts val="4128"/>
              </a:lnSpc>
            </a:pPr>
            <a:r>
              <a:rPr lang="en-US" sz="3200">
                <a:solidFill>
                  <a:srgbClr val="46483F"/>
                </a:solidFill>
                <a:latin typeface="Questrial"/>
                <a:ea typeface="Questrial"/>
                <a:cs typeface="Questrial"/>
                <a:sym typeface="Questrial"/>
              </a:rPr>
              <a:t>Work-life balance plays a critical role in employee retention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437350" y="4077470"/>
            <a:ext cx="8986221" cy="5784880"/>
          </a:xfrm>
          <a:custGeom>
            <a:avLst/>
            <a:gdLst/>
            <a:ahLst/>
            <a:cxnLst/>
            <a:rect r="r" b="b" t="t" l="l"/>
            <a:pathLst>
              <a:path h="5784880" w="8986221">
                <a:moveTo>
                  <a:pt x="0" y="0"/>
                </a:moveTo>
                <a:lnTo>
                  <a:pt x="8986221" y="0"/>
                </a:lnTo>
                <a:lnTo>
                  <a:pt x="8986221" y="5784880"/>
                </a:lnTo>
                <a:lnTo>
                  <a:pt x="0" y="5784880"/>
                </a:lnTo>
                <a:lnTo>
                  <a:pt x="0" y="0"/>
                </a:lnTo>
                <a:close/>
              </a:path>
            </a:pathLst>
          </a:custGeom>
          <a:blipFill>
            <a:blip r:embed="rId2"/>
            <a:stretch>
              <a:fillRect l="0" t="0" r="0" b="0"/>
            </a:stretch>
          </a:blipFill>
        </p:spPr>
      </p:sp>
      <p:sp>
        <p:nvSpPr>
          <p:cNvPr name="TextBox 6" id="6"/>
          <p:cNvSpPr txBox="true"/>
          <p:nvPr/>
        </p:nvSpPr>
        <p:spPr>
          <a:xfrm rot="0">
            <a:off x="1034794" y="1208199"/>
            <a:ext cx="16218413" cy="1434457"/>
          </a:xfrm>
          <a:prstGeom prst="rect">
            <a:avLst/>
          </a:prstGeom>
        </p:spPr>
        <p:txBody>
          <a:bodyPr anchor="t" rtlCol="false" tIns="0" lIns="0" bIns="0" rIns="0">
            <a:spAutoFit/>
          </a:bodyPr>
          <a:lstStyle/>
          <a:p>
            <a:pPr algn="ctr">
              <a:lnSpc>
                <a:spcPts val="11760"/>
              </a:lnSpc>
            </a:pPr>
            <a:r>
              <a:rPr lang="en-US" sz="8400" b="true">
                <a:solidFill>
                  <a:srgbClr val="FFFFFF"/>
                </a:solidFill>
                <a:latin typeface="TT Chocolates Bold"/>
                <a:ea typeface="TT Chocolates Bold"/>
                <a:cs typeface="TT Chocolates Bold"/>
                <a:sym typeface="TT Chocolates Bold"/>
              </a:rPr>
              <a:t>Job satisfaction and Environment</a:t>
            </a:r>
          </a:p>
        </p:txBody>
      </p:sp>
      <p:sp>
        <p:nvSpPr>
          <p:cNvPr name="TextBox 7" id="7"/>
          <p:cNvSpPr txBox="true"/>
          <p:nvPr/>
        </p:nvSpPr>
        <p:spPr>
          <a:xfrm rot="0">
            <a:off x="494522" y="3630101"/>
            <a:ext cx="4524369"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Job satisfaction factors</a:t>
            </a:r>
          </a:p>
        </p:txBody>
      </p:sp>
      <p:sp>
        <p:nvSpPr>
          <p:cNvPr name="TextBox 8" id="8"/>
          <p:cNvSpPr txBox="true"/>
          <p:nvPr/>
        </p:nvSpPr>
        <p:spPr>
          <a:xfrm rot="0">
            <a:off x="316336" y="4431238"/>
            <a:ext cx="7416863" cy="4192524"/>
          </a:xfrm>
          <a:prstGeom prst="rect">
            <a:avLst/>
          </a:prstGeom>
        </p:spPr>
        <p:txBody>
          <a:bodyPr anchor="t" rtlCol="false" tIns="0" lIns="0" bIns="0" rIns="0">
            <a:spAutoFit/>
          </a:bodyPr>
          <a:lstStyle/>
          <a:p>
            <a:pPr algn="l" marL="690882" indent="-345441" lvl="1">
              <a:lnSpc>
                <a:spcPts val="4128"/>
              </a:lnSpc>
              <a:buFont typeface="Arial"/>
              <a:buChar char="•"/>
            </a:pPr>
            <a:r>
              <a:rPr lang="en-US" sz="3200">
                <a:solidFill>
                  <a:srgbClr val="46483F"/>
                </a:solidFill>
                <a:latin typeface="Questrial"/>
                <a:ea typeface="Questrial"/>
                <a:cs typeface="Questrial"/>
                <a:sym typeface="Questrial"/>
              </a:rPr>
              <a:t>Analysis revealed that employees with job satisfaction of 3 had the highest turnover and as expected the ones with the lowest job ratings.</a:t>
            </a:r>
          </a:p>
          <a:p>
            <a:pPr algn="l">
              <a:lnSpc>
                <a:spcPts val="4128"/>
              </a:lnSpc>
            </a:pPr>
          </a:p>
          <a:p>
            <a:pPr algn="l">
              <a:lnSpc>
                <a:spcPts val="4128"/>
              </a:lnSpc>
            </a:pPr>
            <a:r>
              <a:rPr lang="en-US" sz="3200">
                <a:solidFill>
                  <a:srgbClr val="46483F"/>
                </a:solidFill>
                <a:latin typeface="Questrial"/>
                <a:ea typeface="Questrial"/>
                <a:cs typeface="Questrial"/>
                <a:sym typeface="Questrial"/>
              </a:rPr>
              <a:t>Insight</a:t>
            </a:r>
          </a:p>
          <a:p>
            <a:pPr algn="l">
              <a:lnSpc>
                <a:spcPts val="4128"/>
              </a:lnSpc>
            </a:pPr>
            <a:r>
              <a:rPr lang="en-US" sz="3200">
                <a:solidFill>
                  <a:srgbClr val="46483F"/>
                </a:solidFill>
                <a:latin typeface="Questrial"/>
                <a:ea typeface="Questrial"/>
                <a:cs typeface="Questrial"/>
                <a:sym typeface="Questrial"/>
              </a:rPr>
              <a:t>Employee engagement and satisfaction are critical drivers of loyalty</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381283" y="3785790"/>
            <a:ext cx="9128053" cy="5762083"/>
          </a:xfrm>
          <a:custGeom>
            <a:avLst/>
            <a:gdLst/>
            <a:ahLst/>
            <a:cxnLst/>
            <a:rect r="r" b="b" t="t" l="l"/>
            <a:pathLst>
              <a:path h="5762083" w="9128053">
                <a:moveTo>
                  <a:pt x="0" y="0"/>
                </a:moveTo>
                <a:lnTo>
                  <a:pt x="9128052" y="0"/>
                </a:lnTo>
                <a:lnTo>
                  <a:pt x="9128052" y="5762084"/>
                </a:lnTo>
                <a:lnTo>
                  <a:pt x="0" y="5762084"/>
                </a:lnTo>
                <a:lnTo>
                  <a:pt x="0" y="0"/>
                </a:lnTo>
                <a:close/>
              </a:path>
            </a:pathLst>
          </a:custGeom>
          <a:blipFill>
            <a:blip r:embed="rId2"/>
            <a:stretch>
              <a:fillRect l="0" t="0" r="0" b="0"/>
            </a:stretch>
          </a:blipFill>
        </p:spPr>
      </p:sp>
      <p:sp>
        <p:nvSpPr>
          <p:cNvPr name="TextBox 6" id="6"/>
          <p:cNvSpPr txBox="true"/>
          <p:nvPr/>
        </p:nvSpPr>
        <p:spPr>
          <a:xfrm rot="0">
            <a:off x="1034794" y="1208199"/>
            <a:ext cx="16218413" cy="1434457"/>
          </a:xfrm>
          <a:prstGeom prst="rect">
            <a:avLst/>
          </a:prstGeom>
        </p:spPr>
        <p:txBody>
          <a:bodyPr anchor="t" rtlCol="false" tIns="0" lIns="0" bIns="0" rIns="0">
            <a:spAutoFit/>
          </a:bodyPr>
          <a:lstStyle/>
          <a:p>
            <a:pPr algn="ctr">
              <a:lnSpc>
                <a:spcPts val="11760"/>
              </a:lnSpc>
            </a:pPr>
            <a:r>
              <a:rPr lang="en-US" sz="8400" b="true">
                <a:solidFill>
                  <a:srgbClr val="FFFFFF"/>
                </a:solidFill>
                <a:latin typeface="TT Chocolates Bold"/>
                <a:ea typeface="TT Chocolates Bold"/>
                <a:cs typeface="TT Chocolates Bold"/>
                <a:sym typeface="TT Chocolates Bold"/>
              </a:rPr>
              <a:t>Salary and Attrition</a:t>
            </a:r>
          </a:p>
        </p:txBody>
      </p:sp>
      <p:sp>
        <p:nvSpPr>
          <p:cNvPr name="TextBox 7" id="7"/>
          <p:cNvSpPr txBox="true"/>
          <p:nvPr/>
        </p:nvSpPr>
        <p:spPr>
          <a:xfrm rot="0">
            <a:off x="494522" y="3630101"/>
            <a:ext cx="4524369"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Monthly income vs Attrition</a:t>
            </a:r>
          </a:p>
        </p:txBody>
      </p:sp>
      <p:sp>
        <p:nvSpPr>
          <p:cNvPr name="TextBox 8" id="8"/>
          <p:cNvSpPr txBox="true"/>
          <p:nvPr/>
        </p:nvSpPr>
        <p:spPr>
          <a:xfrm rot="0">
            <a:off x="316336" y="4431238"/>
            <a:ext cx="7416863" cy="5240274"/>
          </a:xfrm>
          <a:prstGeom prst="rect">
            <a:avLst/>
          </a:prstGeom>
        </p:spPr>
        <p:txBody>
          <a:bodyPr anchor="t" rtlCol="false" tIns="0" lIns="0" bIns="0" rIns="0">
            <a:spAutoFit/>
          </a:bodyPr>
          <a:lstStyle/>
          <a:p>
            <a:pPr algn="l" marL="690882" indent="-345441" lvl="1">
              <a:lnSpc>
                <a:spcPts val="4128"/>
              </a:lnSpc>
              <a:buFont typeface="Arial"/>
              <a:buChar char="•"/>
            </a:pPr>
            <a:r>
              <a:rPr lang="en-US" sz="3200">
                <a:solidFill>
                  <a:srgbClr val="46483F"/>
                </a:solidFill>
                <a:latin typeface="Questrial"/>
                <a:ea typeface="Questrial"/>
                <a:cs typeface="Questrial"/>
                <a:sym typeface="Questrial"/>
              </a:rPr>
              <a:t>Lower income employees show higher turnover rates</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Competitive compensations reduces likelihood of resignation</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Pay structure is a key factor in retaining top talent</a:t>
            </a:r>
          </a:p>
          <a:p>
            <a:pPr algn="l">
              <a:lnSpc>
                <a:spcPts val="4128"/>
              </a:lnSpc>
            </a:pPr>
          </a:p>
          <a:p>
            <a:pPr algn="l">
              <a:lnSpc>
                <a:spcPts val="4128"/>
              </a:lnSpc>
            </a:pPr>
            <a:r>
              <a:rPr lang="en-US" sz="3200">
                <a:solidFill>
                  <a:srgbClr val="46483F"/>
                </a:solidFill>
                <a:latin typeface="Questrial"/>
                <a:ea typeface="Questrial"/>
                <a:cs typeface="Questrial"/>
                <a:sym typeface="Questrial"/>
              </a:rPr>
              <a:t>Recommendation Insight</a:t>
            </a:r>
          </a:p>
          <a:p>
            <a:pPr algn="l">
              <a:lnSpc>
                <a:spcPts val="4128"/>
              </a:lnSpc>
            </a:pPr>
            <a:r>
              <a:rPr lang="en-US" sz="3200">
                <a:solidFill>
                  <a:srgbClr val="46483F"/>
                </a:solidFill>
                <a:latin typeface="Questrial"/>
                <a:ea typeface="Questrial"/>
                <a:cs typeface="Questrial"/>
                <a:sym typeface="Questrial"/>
              </a:rPr>
              <a:t>Strategic salary reviews could help reduce turnover</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204564" y="3611051"/>
            <a:ext cx="8917234" cy="5796202"/>
          </a:xfrm>
          <a:custGeom>
            <a:avLst/>
            <a:gdLst/>
            <a:ahLst/>
            <a:cxnLst/>
            <a:rect r="r" b="b" t="t" l="l"/>
            <a:pathLst>
              <a:path h="5796202" w="8917234">
                <a:moveTo>
                  <a:pt x="0" y="0"/>
                </a:moveTo>
                <a:lnTo>
                  <a:pt x="8917234" y="0"/>
                </a:lnTo>
                <a:lnTo>
                  <a:pt x="8917234" y="5796202"/>
                </a:lnTo>
                <a:lnTo>
                  <a:pt x="0" y="5796202"/>
                </a:lnTo>
                <a:lnTo>
                  <a:pt x="0" y="0"/>
                </a:lnTo>
                <a:close/>
              </a:path>
            </a:pathLst>
          </a:custGeom>
          <a:blipFill>
            <a:blip r:embed="rId2"/>
            <a:stretch>
              <a:fillRect l="0" t="0" r="0" b="0"/>
            </a:stretch>
          </a:blipFill>
        </p:spPr>
      </p:sp>
      <p:sp>
        <p:nvSpPr>
          <p:cNvPr name="TextBox 6" id="6"/>
          <p:cNvSpPr txBox="true"/>
          <p:nvPr/>
        </p:nvSpPr>
        <p:spPr>
          <a:xfrm rot="0">
            <a:off x="1034794" y="1208199"/>
            <a:ext cx="16218413" cy="1434457"/>
          </a:xfrm>
          <a:prstGeom prst="rect">
            <a:avLst/>
          </a:prstGeom>
        </p:spPr>
        <p:txBody>
          <a:bodyPr anchor="t" rtlCol="false" tIns="0" lIns="0" bIns="0" rIns="0">
            <a:spAutoFit/>
          </a:bodyPr>
          <a:lstStyle/>
          <a:p>
            <a:pPr algn="ctr">
              <a:lnSpc>
                <a:spcPts val="11760"/>
              </a:lnSpc>
            </a:pPr>
            <a:r>
              <a:rPr lang="en-US" sz="8400" b="true">
                <a:solidFill>
                  <a:srgbClr val="FFFFFF"/>
                </a:solidFill>
                <a:latin typeface="TT Chocolates Bold"/>
                <a:ea typeface="TT Chocolates Bold"/>
                <a:cs typeface="TT Chocolates Bold"/>
                <a:sym typeface="TT Chocolates Bold"/>
              </a:rPr>
              <a:t>Experience and Career Progression</a:t>
            </a:r>
          </a:p>
        </p:txBody>
      </p:sp>
      <p:sp>
        <p:nvSpPr>
          <p:cNvPr name="TextBox 7" id="7"/>
          <p:cNvSpPr txBox="true"/>
          <p:nvPr/>
        </p:nvSpPr>
        <p:spPr>
          <a:xfrm rot="0">
            <a:off x="494522" y="3630101"/>
            <a:ext cx="4524369"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Experience based trends</a:t>
            </a:r>
          </a:p>
        </p:txBody>
      </p:sp>
      <p:sp>
        <p:nvSpPr>
          <p:cNvPr name="TextBox 8" id="8"/>
          <p:cNvSpPr txBox="true"/>
          <p:nvPr/>
        </p:nvSpPr>
        <p:spPr>
          <a:xfrm rot="0">
            <a:off x="316336" y="4431238"/>
            <a:ext cx="7416863" cy="5240274"/>
          </a:xfrm>
          <a:prstGeom prst="rect">
            <a:avLst/>
          </a:prstGeom>
        </p:spPr>
        <p:txBody>
          <a:bodyPr anchor="t" rtlCol="false" tIns="0" lIns="0" bIns="0" rIns="0">
            <a:spAutoFit/>
          </a:bodyPr>
          <a:lstStyle/>
          <a:p>
            <a:pPr algn="l" marL="690882" indent="-345441" lvl="1">
              <a:lnSpc>
                <a:spcPts val="4128"/>
              </a:lnSpc>
              <a:buFont typeface="Arial"/>
              <a:buChar char="•"/>
            </a:pPr>
            <a:r>
              <a:rPr lang="en-US" sz="3200">
                <a:solidFill>
                  <a:srgbClr val="46483F"/>
                </a:solidFill>
                <a:latin typeface="Questrial"/>
                <a:ea typeface="Questrial"/>
                <a:cs typeface="Questrial"/>
                <a:sym typeface="Questrial"/>
              </a:rPr>
              <a:t>Employees with fewer years at the company are more likely to leave</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Attrition decreases as tenure increases</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Lack of promotions correlates with higher resignation rates</a:t>
            </a:r>
          </a:p>
          <a:p>
            <a:pPr algn="l">
              <a:lnSpc>
                <a:spcPts val="4128"/>
              </a:lnSpc>
            </a:pPr>
          </a:p>
          <a:p>
            <a:pPr algn="l">
              <a:lnSpc>
                <a:spcPts val="4128"/>
              </a:lnSpc>
            </a:pPr>
            <a:r>
              <a:rPr lang="en-US" sz="3200">
                <a:solidFill>
                  <a:srgbClr val="46483F"/>
                </a:solidFill>
                <a:latin typeface="Questrial"/>
                <a:ea typeface="Questrial"/>
                <a:cs typeface="Questrial"/>
                <a:sym typeface="Questrial"/>
              </a:rPr>
              <a:t>Insight</a:t>
            </a:r>
          </a:p>
          <a:p>
            <a:pPr algn="l">
              <a:lnSpc>
                <a:spcPts val="4128"/>
              </a:lnSpc>
            </a:pPr>
            <a:r>
              <a:rPr lang="en-US" sz="3200">
                <a:solidFill>
                  <a:srgbClr val="46483F"/>
                </a:solidFill>
                <a:latin typeface="Questrial"/>
                <a:ea typeface="Questrial"/>
                <a:cs typeface="Questrial"/>
                <a:sym typeface="Questrial"/>
              </a:rPr>
              <a:t>Clear career paths improve long term retention</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863516" y="4764637"/>
            <a:ext cx="7197591" cy="851477"/>
            <a:chOff x="0" y="0"/>
            <a:chExt cx="1895662" cy="224257"/>
          </a:xfrm>
        </p:grpSpPr>
        <p:sp>
          <p:nvSpPr>
            <p:cNvPr name="Freeform 3" id="3"/>
            <p:cNvSpPr/>
            <p:nvPr/>
          </p:nvSpPr>
          <p:spPr>
            <a:xfrm flipH="false" flipV="false" rot="0">
              <a:off x="0" y="0"/>
              <a:ext cx="1895662" cy="224257"/>
            </a:xfrm>
            <a:custGeom>
              <a:avLst/>
              <a:gdLst/>
              <a:ahLst/>
              <a:cxnLst/>
              <a:rect r="r" b="b" t="t" l="l"/>
              <a:pathLst>
                <a:path h="224257" w="1895662">
                  <a:moveTo>
                    <a:pt x="0" y="0"/>
                  </a:moveTo>
                  <a:lnTo>
                    <a:pt x="1895662" y="0"/>
                  </a:lnTo>
                  <a:lnTo>
                    <a:pt x="1895662" y="224257"/>
                  </a:lnTo>
                  <a:lnTo>
                    <a:pt x="0" y="224257"/>
                  </a:lnTo>
                  <a:close/>
                </a:path>
              </a:pathLst>
            </a:custGeom>
            <a:solidFill>
              <a:srgbClr val="231076"/>
            </a:solidFill>
          </p:spPr>
        </p:sp>
        <p:sp>
          <p:nvSpPr>
            <p:cNvPr name="TextBox 4" id="4"/>
            <p:cNvSpPr txBox="true"/>
            <p:nvPr/>
          </p:nvSpPr>
          <p:spPr>
            <a:xfrm>
              <a:off x="0" y="-47625"/>
              <a:ext cx="1895662" cy="271882"/>
            </a:xfrm>
            <a:prstGeom prst="rect">
              <a:avLst/>
            </a:prstGeom>
          </p:spPr>
          <p:txBody>
            <a:bodyPr anchor="ctr" rtlCol="false" tIns="241300" lIns="241300" bIns="241300" rIns="241300"/>
            <a:lstStyle/>
            <a:p>
              <a:pPr algn="just">
                <a:lnSpc>
                  <a:spcPts val="3499"/>
                </a:lnSpc>
              </a:pPr>
              <a:r>
                <a:rPr lang="en-US" b="true" sz="2499">
                  <a:solidFill>
                    <a:srgbClr val="FFFFFF"/>
                  </a:solidFill>
                  <a:latin typeface="TT Chocolates Bold"/>
                  <a:ea typeface="TT Chocolates Bold"/>
                  <a:cs typeface="TT Chocolates Bold"/>
                  <a:sym typeface="TT Chocolates Bold"/>
                </a:rPr>
                <a:t>01. Introduction</a:t>
              </a:r>
            </a:p>
          </p:txBody>
        </p:sp>
      </p:grpSp>
      <p:sp>
        <p:nvSpPr>
          <p:cNvPr name="TextBox 5" id="5"/>
          <p:cNvSpPr txBox="true"/>
          <p:nvPr/>
        </p:nvSpPr>
        <p:spPr>
          <a:xfrm rot="0">
            <a:off x="3511299" y="1219550"/>
            <a:ext cx="11263606" cy="2288624"/>
          </a:xfrm>
          <a:prstGeom prst="rect">
            <a:avLst/>
          </a:prstGeom>
        </p:spPr>
        <p:txBody>
          <a:bodyPr anchor="t" rtlCol="false" tIns="0" lIns="0" bIns="0" rIns="0">
            <a:spAutoFit/>
          </a:bodyPr>
          <a:lstStyle/>
          <a:p>
            <a:pPr algn="ctr">
              <a:lnSpc>
                <a:spcPts val="18706"/>
              </a:lnSpc>
            </a:pPr>
            <a:r>
              <a:rPr lang="en-US" sz="13361">
                <a:solidFill>
                  <a:srgbClr val="231076"/>
                </a:solidFill>
                <a:latin typeface="Anton"/>
                <a:ea typeface="Anton"/>
                <a:cs typeface="Anton"/>
                <a:sym typeface="Anton"/>
              </a:rPr>
              <a:t>TABLE</a:t>
            </a:r>
          </a:p>
        </p:txBody>
      </p:sp>
      <p:sp>
        <p:nvSpPr>
          <p:cNvPr name="TextBox 6" id="6"/>
          <p:cNvSpPr txBox="true"/>
          <p:nvPr/>
        </p:nvSpPr>
        <p:spPr>
          <a:xfrm rot="0">
            <a:off x="5711390" y="3096912"/>
            <a:ext cx="6863424" cy="936625"/>
          </a:xfrm>
          <a:prstGeom prst="rect">
            <a:avLst/>
          </a:prstGeom>
        </p:spPr>
        <p:txBody>
          <a:bodyPr anchor="t" rtlCol="false" tIns="0" lIns="0" bIns="0" rIns="0">
            <a:spAutoFit/>
          </a:bodyPr>
          <a:lstStyle/>
          <a:p>
            <a:pPr algn="ctr">
              <a:lnSpc>
                <a:spcPts val="7699"/>
              </a:lnSpc>
            </a:pPr>
            <a:r>
              <a:rPr lang="en-US" sz="5499" spc="236">
                <a:solidFill>
                  <a:srgbClr val="231076"/>
                </a:solidFill>
                <a:latin typeface="Questrial"/>
                <a:ea typeface="Questrial"/>
                <a:cs typeface="Questrial"/>
                <a:sym typeface="Questrial"/>
              </a:rPr>
              <a:t>of contents</a:t>
            </a:r>
          </a:p>
        </p:txBody>
      </p:sp>
      <p:grpSp>
        <p:nvGrpSpPr>
          <p:cNvPr name="Group 7" id="7"/>
          <p:cNvGrpSpPr/>
          <p:nvPr/>
        </p:nvGrpSpPr>
        <p:grpSpPr>
          <a:xfrm rot="0">
            <a:off x="1863516" y="5778039"/>
            <a:ext cx="7197591" cy="918162"/>
            <a:chOff x="0" y="0"/>
            <a:chExt cx="1895662" cy="241820"/>
          </a:xfrm>
        </p:grpSpPr>
        <p:sp>
          <p:nvSpPr>
            <p:cNvPr name="Freeform 8" id="8"/>
            <p:cNvSpPr/>
            <p:nvPr/>
          </p:nvSpPr>
          <p:spPr>
            <a:xfrm flipH="false" flipV="false" rot="0">
              <a:off x="0" y="0"/>
              <a:ext cx="1895662" cy="241820"/>
            </a:xfrm>
            <a:custGeom>
              <a:avLst/>
              <a:gdLst/>
              <a:ahLst/>
              <a:cxnLst/>
              <a:rect r="r" b="b" t="t" l="l"/>
              <a:pathLst>
                <a:path h="241820" w="1895662">
                  <a:moveTo>
                    <a:pt x="0" y="0"/>
                  </a:moveTo>
                  <a:lnTo>
                    <a:pt x="1895662" y="0"/>
                  </a:lnTo>
                  <a:lnTo>
                    <a:pt x="1895662" y="241820"/>
                  </a:lnTo>
                  <a:lnTo>
                    <a:pt x="0" y="241820"/>
                  </a:lnTo>
                  <a:close/>
                </a:path>
              </a:pathLst>
            </a:custGeom>
            <a:solidFill>
              <a:srgbClr val="231076"/>
            </a:solidFill>
          </p:spPr>
        </p:sp>
        <p:sp>
          <p:nvSpPr>
            <p:cNvPr name="TextBox 9" id="9"/>
            <p:cNvSpPr txBox="true"/>
            <p:nvPr/>
          </p:nvSpPr>
          <p:spPr>
            <a:xfrm>
              <a:off x="0" y="-47625"/>
              <a:ext cx="1895662" cy="289445"/>
            </a:xfrm>
            <a:prstGeom prst="rect">
              <a:avLst/>
            </a:prstGeom>
          </p:spPr>
          <p:txBody>
            <a:bodyPr anchor="ctr" rtlCol="false" tIns="241300" lIns="241300" bIns="241300" rIns="241300"/>
            <a:lstStyle/>
            <a:p>
              <a:pPr algn="just">
                <a:lnSpc>
                  <a:spcPts val="3499"/>
                </a:lnSpc>
              </a:pPr>
              <a:r>
                <a:rPr lang="en-US" b="true" sz="2499">
                  <a:solidFill>
                    <a:srgbClr val="FFFFFF"/>
                  </a:solidFill>
                  <a:latin typeface="TT Chocolates Bold"/>
                  <a:ea typeface="TT Chocolates Bold"/>
                  <a:cs typeface="TT Chocolates Bold"/>
                  <a:sym typeface="TT Chocolates Bold"/>
                </a:rPr>
                <a:t>02. Objectives</a:t>
              </a:r>
            </a:p>
          </p:txBody>
        </p:sp>
      </p:grpSp>
      <p:grpSp>
        <p:nvGrpSpPr>
          <p:cNvPr name="Group 10" id="10"/>
          <p:cNvGrpSpPr/>
          <p:nvPr/>
        </p:nvGrpSpPr>
        <p:grpSpPr>
          <a:xfrm rot="0">
            <a:off x="1863516" y="6854533"/>
            <a:ext cx="7197591" cy="851476"/>
            <a:chOff x="0" y="0"/>
            <a:chExt cx="1895662" cy="224257"/>
          </a:xfrm>
        </p:grpSpPr>
        <p:sp>
          <p:nvSpPr>
            <p:cNvPr name="Freeform 11" id="11"/>
            <p:cNvSpPr/>
            <p:nvPr/>
          </p:nvSpPr>
          <p:spPr>
            <a:xfrm flipH="false" flipV="false" rot="0">
              <a:off x="0" y="0"/>
              <a:ext cx="1895662" cy="224257"/>
            </a:xfrm>
            <a:custGeom>
              <a:avLst/>
              <a:gdLst/>
              <a:ahLst/>
              <a:cxnLst/>
              <a:rect r="r" b="b" t="t" l="l"/>
              <a:pathLst>
                <a:path h="224257" w="1895662">
                  <a:moveTo>
                    <a:pt x="0" y="0"/>
                  </a:moveTo>
                  <a:lnTo>
                    <a:pt x="1895662" y="0"/>
                  </a:lnTo>
                  <a:lnTo>
                    <a:pt x="1895662" y="224257"/>
                  </a:lnTo>
                  <a:lnTo>
                    <a:pt x="0" y="224257"/>
                  </a:lnTo>
                  <a:close/>
                </a:path>
              </a:pathLst>
            </a:custGeom>
            <a:solidFill>
              <a:srgbClr val="231076"/>
            </a:solidFill>
          </p:spPr>
        </p:sp>
        <p:sp>
          <p:nvSpPr>
            <p:cNvPr name="TextBox 12" id="12"/>
            <p:cNvSpPr txBox="true"/>
            <p:nvPr/>
          </p:nvSpPr>
          <p:spPr>
            <a:xfrm>
              <a:off x="0" y="-47625"/>
              <a:ext cx="1895662" cy="271882"/>
            </a:xfrm>
            <a:prstGeom prst="rect">
              <a:avLst/>
            </a:prstGeom>
          </p:spPr>
          <p:txBody>
            <a:bodyPr anchor="ctr" rtlCol="false" tIns="241300" lIns="241300" bIns="241300" rIns="241300"/>
            <a:lstStyle/>
            <a:p>
              <a:pPr algn="just">
                <a:lnSpc>
                  <a:spcPts val="3499"/>
                </a:lnSpc>
              </a:pPr>
              <a:r>
                <a:rPr lang="en-US" b="true" sz="2499">
                  <a:solidFill>
                    <a:srgbClr val="FFFFFF"/>
                  </a:solidFill>
                  <a:latin typeface="TT Chocolates Bold"/>
                  <a:ea typeface="TT Chocolates Bold"/>
                  <a:cs typeface="TT Chocolates Bold"/>
                  <a:sym typeface="TT Chocolates Bold"/>
                </a:rPr>
                <a:t>03. Hypothesis</a:t>
              </a:r>
            </a:p>
          </p:txBody>
        </p:sp>
      </p:grpSp>
      <p:grpSp>
        <p:nvGrpSpPr>
          <p:cNvPr name="Group 13" id="13"/>
          <p:cNvGrpSpPr/>
          <p:nvPr/>
        </p:nvGrpSpPr>
        <p:grpSpPr>
          <a:xfrm rot="0">
            <a:off x="9226893" y="4746424"/>
            <a:ext cx="7197591" cy="869690"/>
            <a:chOff x="0" y="0"/>
            <a:chExt cx="1895662" cy="229054"/>
          </a:xfrm>
        </p:grpSpPr>
        <p:sp>
          <p:nvSpPr>
            <p:cNvPr name="Freeform 14" id="14"/>
            <p:cNvSpPr/>
            <p:nvPr/>
          </p:nvSpPr>
          <p:spPr>
            <a:xfrm flipH="false" flipV="false" rot="0">
              <a:off x="0" y="0"/>
              <a:ext cx="1895662" cy="229054"/>
            </a:xfrm>
            <a:custGeom>
              <a:avLst/>
              <a:gdLst/>
              <a:ahLst/>
              <a:cxnLst/>
              <a:rect r="r" b="b" t="t" l="l"/>
              <a:pathLst>
                <a:path h="229054" w="1895662">
                  <a:moveTo>
                    <a:pt x="0" y="0"/>
                  </a:moveTo>
                  <a:lnTo>
                    <a:pt x="1895662" y="0"/>
                  </a:lnTo>
                  <a:lnTo>
                    <a:pt x="1895662" y="229054"/>
                  </a:lnTo>
                  <a:lnTo>
                    <a:pt x="0" y="229054"/>
                  </a:lnTo>
                  <a:close/>
                </a:path>
              </a:pathLst>
            </a:custGeom>
            <a:solidFill>
              <a:srgbClr val="231076"/>
            </a:solidFill>
          </p:spPr>
        </p:sp>
        <p:sp>
          <p:nvSpPr>
            <p:cNvPr name="TextBox 15" id="15"/>
            <p:cNvSpPr txBox="true"/>
            <p:nvPr/>
          </p:nvSpPr>
          <p:spPr>
            <a:xfrm>
              <a:off x="0" y="-47625"/>
              <a:ext cx="1895662" cy="276679"/>
            </a:xfrm>
            <a:prstGeom prst="rect">
              <a:avLst/>
            </a:prstGeom>
          </p:spPr>
          <p:txBody>
            <a:bodyPr anchor="ctr" rtlCol="false" tIns="241300" lIns="241300" bIns="241300" rIns="241300"/>
            <a:lstStyle/>
            <a:p>
              <a:pPr algn="just">
                <a:lnSpc>
                  <a:spcPts val="3499"/>
                </a:lnSpc>
              </a:pPr>
              <a:r>
                <a:rPr lang="en-US" b="true" sz="2499">
                  <a:solidFill>
                    <a:srgbClr val="FFFFFF"/>
                  </a:solidFill>
                  <a:latin typeface="TT Chocolates Bold"/>
                  <a:ea typeface="TT Chocolates Bold"/>
                  <a:cs typeface="TT Chocolates Bold"/>
                  <a:sym typeface="TT Chocolates Bold"/>
                </a:rPr>
                <a:t>05. Methodology</a:t>
              </a:r>
            </a:p>
          </p:txBody>
        </p:sp>
      </p:grpSp>
      <p:grpSp>
        <p:nvGrpSpPr>
          <p:cNvPr name="Group 16" id="16"/>
          <p:cNvGrpSpPr/>
          <p:nvPr/>
        </p:nvGrpSpPr>
        <p:grpSpPr>
          <a:xfrm rot="0">
            <a:off x="9226893" y="5778039"/>
            <a:ext cx="7197591" cy="918162"/>
            <a:chOff x="0" y="0"/>
            <a:chExt cx="1895662" cy="241820"/>
          </a:xfrm>
        </p:grpSpPr>
        <p:sp>
          <p:nvSpPr>
            <p:cNvPr name="Freeform 17" id="17"/>
            <p:cNvSpPr/>
            <p:nvPr/>
          </p:nvSpPr>
          <p:spPr>
            <a:xfrm flipH="false" flipV="false" rot="0">
              <a:off x="0" y="0"/>
              <a:ext cx="1895662" cy="241820"/>
            </a:xfrm>
            <a:custGeom>
              <a:avLst/>
              <a:gdLst/>
              <a:ahLst/>
              <a:cxnLst/>
              <a:rect r="r" b="b" t="t" l="l"/>
              <a:pathLst>
                <a:path h="241820" w="1895662">
                  <a:moveTo>
                    <a:pt x="0" y="0"/>
                  </a:moveTo>
                  <a:lnTo>
                    <a:pt x="1895662" y="0"/>
                  </a:lnTo>
                  <a:lnTo>
                    <a:pt x="1895662" y="241820"/>
                  </a:lnTo>
                  <a:lnTo>
                    <a:pt x="0" y="241820"/>
                  </a:lnTo>
                  <a:close/>
                </a:path>
              </a:pathLst>
            </a:custGeom>
            <a:solidFill>
              <a:srgbClr val="231076"/>
            </a:solidFill>
          </p:spPr>
        </p:sp>
        <p:sp>
          <p:nvSpPr>
            <p:cNvPr name="TextBox 18" id="18"/>
            <p:cNvSpPr txBox="true"/>
            <p:nvPr/>
          </p:nvSpPr>
          <p:spPr>
            <a:xfrm>
              <a:off x="0" y="-47625"/>
              <a:ext cx="1895662" cy="289445"/>
            </a:xfrm>
            <a:prstGeom prst="rect">
              <a:avLst/>
            </a:prstGeom>
          </p:spPr>
          <p:txBody>
            <a:bodyPr anchor="ctr" rtlCol="false" tIns="241300" lIns="241300" bIns="241300" rIns="241300"/>
            <a:lstStyle/>
            <a:p>
              <a:pPr algn="just">
                <a:lnSpc>
                  <a:spcPts val="3499"/>
                </a:lnSpc>
              </a:pPr>
              <a:r>
                <a:rPr lang="en-US" b="true" sz="2499">
                  <a:solidFill>
                    <a:srgbClr val="FFFFFF"/>
                  </a:solidFill>
                  <a:latin typeface="TT Chocolates Bold"/>
                  <a:ea typeface="TT Chocolates Bold"/>
                  <a:cs typeface="TT Chocolates Bold"/>
                  <a:sym typeface="TT Chocolates Bold"/>
                </a:rPr>
                <a:t>06. Objectives</a:t>
              </a:r>
            </a:p>
          </p:txBody>
        </p:sp>
      </p:grpSp>
      <p:grpSp>
        <p:nvGrpSpPr>
          <p:cNvPr name="Group 19" id="19"/>
          <p:cNvGrpSpPr/>
          <p:nvPr/>
        </p:nvGrpSpPr>
        <p:grpSpPr>
          <a:xfrm rot="0">
            <a:off x="9226893" y="6858126"/>
            <a:ext cx="7197591" cy="851477"/>
            <a:chOff x="0" y="0"/>
            <a:chExt cx="1895662" cy="224257"/>
          </a:xfrm>
        </p:grpSpPr>
        <p:sp>
          <p:nvSpPr>
            <p:cNvPr name="Freeform 20" id="20"/>
            <p:cNvSpPr/>
            <p:nvPr/>
          </p:nvSpPr>
          <p:spPr>
            <a:xfrm flipH="false" flipV="false" rot="0">
              <a:off x="0" y="0"/>
              <a:ext cx="1895662" cy="224257"/>
            </a:xfrm>
            <a:custGeom>
              <a:avLst/>
              <a:gdLst/>
              <a:ahLst/>
              <a:cxnLst/>
              <a:rect r="r" b="b" t="t" l="l"/>
              <a:pathLst>
                <a:path h="224257" w="1895662">
                  <a:moveTo>
                    <a:pt x="0" y="0"/>
                  </a:moveTo>
                  <a:lnTo>
                    <a:pt x="1895662" y="0"/>
                  </a:lnTo>
                  <a:lnTo>
                    <a:pt x="1895662" y="224257"/>
                  </a:lnTo>
                  <a:lnTo>
                    <a:pt x="0" y="224257"/>
                  </a:lnTo>
                  <a:close/>
                </a:path>
              </a:pathLst>
            </a:custGeom>
            <a:solidFill>
              <a:srgbClr val="231076"/>
            </a:solidFill>
          </p:spPr>
        </p:sp>
        <p:sp>
          <p:nvSpPr>
            <p:cNvPr name="TextBox 21" id="21"/>
            <p:cNvSpPr txBox="true"/>
            <p:nvPr/>
          </p:nvSpPr>
          <p:spPr>
            <a:xfrm>
              <a:off x="0" y="-47625"/>
              <a:ext cx="1895662" cy="271882"/>
            </a:xfrm>
            <a:prstGeom prst="rect">
              <a:avLst/>
            </a:prstGeom>
          </p:spPr>
          <p:txBody>
            <a:bodyPr anchor="ctr" rtlCol="false" tIns="241300" lIns="241300" bIns="241300" rIns="241300"/>
            <a:lstStyle/>
            <a:p>
              <a:pPr algn="just">
                <a:lnSpc>
                  <a:spcPts val="3499"/>
                </a:lnSpc>
              </a:pPr>
              <a:r>
                <a:rPr lang="en-US" b="true" sz="2499">
                  <a:solidFill>
                    <a:srgbClr val="FFFFFF"/>
                  </a:solidFill>
                  <a:latin typeface="TT Chocolates Bold"/>
                  <a:ea typeface="TT Chocolates Bold"/>
                  <a:cs typeface="TT Chocolates Bold"/>
                  <a:sym typeface="TT Chocolates Bold"/>
                </a:rPr>
                <a:t>07. Analysis</a:t>
              </a:r>
            </a:p>
          </p:txBody>
        </p:sp>
      </p:grpSp>
      <p:grpSp>
        <p:nvGrpSpPr>
          <p:cNvPr name="Group 22" id="22"/>
          <p:cNvGrpSpPr/>
          <p:nvPr/>
        </p:nvGrpSpPr>
        <p:grpSpPr>
          <a:xfrm rot="0">
            <a:off x="1863516" y="7864342"/>
            <a:ext cx="7197591" cy="851476"/>
            <a:chOff x="0" y="0"/>
            <a:chExt cx="1895662" cy="224257"/>
          </a:xfrm>
        </p:grpSpPr>
        <p:sp>
          <p:nvSpPr>
            <p:cNvPr name="Freeform 23" id="23"/>
            <p:cNvSpPr/>
            <p:nvPr/>
          </p:nvSpPr>
          <p:spPr>
            <a:xfrm flipH="false" flipV="false" rot="0">
              <a:off x="0" y="0"/>
              <a:ext cx="1895662" cy="224257"/>
            </a:xfrm>
            <a:custGeom>
              <a:avLst/>
              <a:gdLst/>
              <a:ahLst/>
              <a:cxnLst/>
              <a:rect r="r" b="b" t="t" l="l"/>
              <a:pathLst>
                <a:path h="224257" w="1895662">
                  <a:moveTo>
                    <a:pt x="0" y="0"/>
                  </a:moveTo>
                  <a:lnTo>
                    <a:pt x="1895662" y="0"/>
                  </a:lnTo>
                  <a:lnTo>
                    <a:pt x="1895662" y="224257"/>
                  </a:lnTo>
                  <a:lnTo>
                    <a:pt x="0" y="224257"/>
                  </a:lnTo>
                  <a:close/>
                </a:path>
              </a:pathLst>
            </a:custGeom>
            <a:solidFill>
              <a:srgbClr val="231076"/>
            </a:solidFill>
          </p:spPr>
        </p:sp>
        <p:sp>
          <p:nvSpPr>
            <p:cNvPr name="TextBox 24" id="24"/>
            <p:cNvSpPr txBox="true"/>
            <p:nvPr/>
          </p:nvSpPr>
          <p:spPr>
            <a:xfrm>
              <a:off x="0" y="-47625"/>
              <a:ext cx="1895662" cy="271882"/>
            </a:xfrm>
            <a:prstGeom prst="rect">
              <a:avLst/>
            </a:prstGeom>
          </p:spPr>
          <p:txBody>
            <a:bodyPr anchor="ctr" rtlCol="false" tIns="241300" lIns="241300" bIns="241300" rIns="241300"/>
            <a:lstStyle/>
            <a:p>
              <a:pPr algn="just">
                <a:lnSpc>
                  <a:spcPts val="3499"/>
                </a:lnSpc>
              </a:pPr>
              <a:r>
                <a:rPr lang="en-US" b="true" sz="2499">
                  <a:solidFill>
                    <a:srgbClr val="FFFFFF"/>
                  </a:solidFill>
                  <a:latin typeface="TT Chocolates Bold"/>
                  <a:ea typeface="TT Chocolates Bold"/>
                  <a:cs typeface="TT Chocolates Bold"/>
                  <a:sym typeface="TT Chocolates Bold"/>
                </a:rPr>
                <a:t>04. Goals</a:t>
              </a:r>
            </a:p>
          </p:txBody>
        </p:sp>
      </p:grpSp>
      <p:grpSp>
        <p:nvGrpSpPr>
          <p:cNvPr name="Group 25" id="25"/>
          <p:cNvGrpSpPr/>
          <p:nvPr/>
        </p:nvGrpSpPr>
        <p:grpSpPr>
          <a:xfrm rot="0">
            <a:off x="9226893" y="7864341"/>
            <a:ext cx="7197591" cy="851477"/>
            <a:chOff x="0" y="0"/>
            <a:chExt cx="1895662" cy="224257"/>
          </a:xfrm>
        </p:grpSpPr>
        <p:sp>
          <p:nvSpPr>
            <p:cNvPr name="Freeform 26" id="26"/>
            <p:cNvSpPr/>
            <p:nvPr/>
          </p:nvSpPr>
          <p:spPr>
            <a:xfrm flipH="false" flipV="false" rot="0">
              <a:off x="0" y="0"/>
              <a:ext cx="1895662" cy="224257"/>
            </a:xfrm>
            <a:custGeom>
              <a:avLst/>
              <a:gdLst/>
              <a:ahLst/>
              <a:cxnLst/>
              <a:rect r="r" b="b" t="t" l="l"/>
              <a:pathLst>
                <a:path h="224257" w="1895662">
                  <a:moveTo>
                    <a:pt x="0" y="0"/>
                  </a:moveTo>
                  <a:lnTo>
                    <a:pt x="1895662" y="0"/>
                  </a:lnTo>
                  <a:lnTo>
                    <a:pt x="1895662" y="224257"/>
                  </a:lnTo>
                  <a:lnTo>
                    <a:pt x="0" y="224257"/>
                  </a:lnTo>
                  <a:close/>
                </a:path>
              </a:pathLst>
            </a:custGeom>
            <a:solidFill>
              <a:srgbClr val="231076"/>
            </a:solidFill>
          </p:spPr>
        </p:sp>
        <p:sp>
          <p:nvSpPr>
            <p:cNvPr name="TextBox 27" id="27"/>
            <p:cNvSpPr txBox="true"/>
            <p:nvPr/>
          </p:nvSpPr>
          <p:spPr>
            <a:xfrm>
              <a:off x="0" y="-47625"/>
              <a:ext cx="1895662" cy="271882"/>
            </a:xfrm>
            <a:prstGeom prst="rect">
              <a:avLst/>
            </a:prstGeom>
          </p:spPr>
          <p:txBody>
            <a:bodyPr anchor="ctr" rtlCol="false" tIns="241300" lIns="241300" bIns="241300" rIns="241300"/>
            <a:lstStyle/>
            <a:p>
              <a:pPr algn="just">
                <a:lnSpc>
                  <a:spcPts val="3499"/>
                </a:lnSpc>
              </a:pPr>
              <a:r>
                <a:rPr lang="en-US" b="true" sz="2499">
                  <a:solidFill>
                    <a:srgbClr val="FFFFFF"/>
                  </a:solidFill>
                  <a:latin typeface="TT Chocolates Bold"/>
                  <a:ea typeface="TT Chocolates Bold"/>
                  <a:cs typeface="TT Chocolates Bold"/>
                  <a:sym typeface="TT Chocolates Bold"/>
                </a:rPr>
                <a:t>08. Insights and Recommendations</a:t>
              </a: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204564" y="3611051"/>
            <a:ext cx="8917234" cy="5796202"/>
          </a:xfrm>
          <a:custGeom>
            <a:avLst/>
            <a:gdLst/>
            <a:ahLst/>
            <a:cxnLst/>
            <a:rect r="r" b="b" t="t" l="l"/>
            <a:pathLst>
              <a:path h="5796202" w="8917234">
                <a:moveTo>
                  <a:pt x="0" y="0"/>
                </a:moveTo>
                <a:lnTo>
                  <a:pt x="8917234" y="0"/>
                </a:lnTo>
                <a:lnTo>
                  <a:pt x="8917234" y="5796202"/>
                </a:lnTo>
                <a:lnTo>
                  <a:pt x="0" y="5796202"/>
                </a:lnTo>
                <a:lnTo>
                  <a:pt x="0" y="0"/>
                </a:lnTo>
                <a:close/>
              </a:path>
            </a:pathLst>
          </a:custGeom>
          <a:blipFill>
            <a:blip r:embed="rId2"/>
            <a:stretch>
              <a:fillRect l="0" t="0" r="0" b="0"/>
            </a:stretch>
          </a:blipFill>
        </p:spPr>
      </p:sp>
      <p:sp>
        <p:nvSpPr>
          <p:cNvPr name="TextBox 6" id="6"/>
          <p:cNvSpPr txBox="true"/>
          <p:nvPr/>
        </p:nvSpPr>
        <p:spPr>
          <a:xfrm rot="0">
            <a:off x="1034794" y="1208199"/>
            <a:ext cx="16218413" cy="1434457"/>
          </a:xfrm>
          <a:prstGeom prst="rect">
            <a:avLst/>
          </a:prstGeom>
        </p:spPr>
        <p:txBody>
          <a:bodyPr anchor="t" rtlCol="false" tIns="0" lIns="0" bIns="0" rIns="0">
            <a:spAutoFit/>
          </a:bodyPr>
          <a:lstStyle/>
          <a:p>
            <a:pPr algn="ctr">
              <a:lnSpc>
                <a:spcPts val="11760"/>
              </a:lnSpc>
            </a:pPr>
            <a:r>
              <a:rPr lang="en-US" sz="8400" b="true">
                <a:solidFill>
                  <a:srgbClr val="FFFFFF"/>
                </a:solidFill>
                <a:latin typeface="TT Chocolates Bold"/>
                <a:ea typeface="TT Chocolates Bold"/>
                <a:cs typeface="TT Chocolates Bold"/>
                <a:sym typeface="TT Chocolates Bold"/>
              </a:rPr>
              <a:t>Correlation Analysis</a:t>
            </a:r>
          </a:p>
        </p:txBody>
      </p:sp>
      <p:sp>
        <p:nvSpPr>
          <p:cNvPr name="TextBox 7" id="7"/>
          <p:cNvSpPr txBox="true"/>
          <p:nvPr/>
        </p:nvSpPr>
        <p:spPr>
          <a:xfrm rot="0">
            <a:off x="494522" y="3630101"/>
            <a:ext cx="4524369"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Feature Relationships</a:t>
            </a:r>
          </a:p>
        </p:txBody>
      </p:sp>
      <p:sp>
        <p:nvSpPr>
          <p:cNvPr name="TextBox 8" id="8"/>
          <p:cNvSpPr txBox="true"/>
          <p:nvPr/>
        </p:nvSpPr>
        <p:spPr>
          <a:xfrm rot="0">
            <a:off x="316336" y="4431238"/>
            <a:ext cx="7416863" cy="4192524"/>
          </a:xfrm>
          <a:prstGeom prst="rect">
            <a:avLst/>
          </a:prstGeom>
        </p:spPr>
        <p:txBody>
          <a:bodyPr anchor="t" rtlCol="false" tIns="0" lIns="0" bIns="0" rIns="0">
            <a:spAutoFit/>
          </a:bodyPr>
          <a:lstStyle/>
          <a:p>
            <a:pPr algn="l">
              <a:lnSpc>
                <a:spcPts val="4128"/>
              </a:lnSpc>
            </a:pPr>
            <a:r>
              <a:rPr lang="en-US" sz="3200">
                <a:solidFill>
                  <a:srgbClr val="46483F"/>
                </a:solidFill>
                <a:latin typeface="Questrial"/>
                <a:ea typeface="Questrial"/>
                <a:cs typeface="Questrial"/>
                <a:sym typeface="Questrial"/>
              </a:rPr>
              <a:t>Correlation analysis showed that the most influential factors include:</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Overtime</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Job satisfaction</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Years at company</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Monthly income</a:t>
            </a:r>
          </a:p>
          <a:p>
            <a:pPr algn="l" marL="690882" indent="-345441" lvl="1">
              <a:lnSpc>
                <a:spcPts val="4128"/>
              </a:lnSpc>
              <a:buFont typeface="Arial"/>
              <a:buChar char="•"/>
            </a:pPr>
            <a:r>
              <a:rPr lang="en-US" sz="3200">
                <a:solidFill>
                  <a:srgbClr val="46483F"/>
                </a:solidFill>
                <a:latin typeface="Questrial"/>
                <a:ea typeface="Questrial"/>
                <a:cs typeface="Questrial"/>
                <a:sym typeface="Questrial"/>
              </a:rPr>
              <a:t>Work environment</a:t>
            </a:r>
          </a:p>
          <a:p>
            <a:pPr algn="l">
              <a:lnSpc>
                <a:spcPts val="4128"/>
              </a:lnSpc>
            </a:pPr>
          </a:p>
        </p:txBody>
      </p:sp>
    </p:spTree>
  </p:cSld>
  <p:clrMapOvr>
    <a:masterClrMapping/>
  </p:clrMapOvr>
</p:sld>
</file>

<file path=ppt/slides/slide21.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34794" y="1208199"/>
            <a:ext cx="16218413" cy="1434457"/>
          </a:xfrm>
          <a:prstGeom prst="rect">
            <a:avLst/>
          </a:prstGeom>
        </p:spPr>
        <p:txBody>
          <a:bodyPr anchor="t" rtlCol="false" tIns="0" lIns="0" bIns="0" rIns="0">
            <a:spAutoFit/>
          </a:bodyPr>
          <a:lstStyle/>
          <a:p>
            <a:pPr algn="ctr">
              <a:lnSpc>
                <a:spcPts val="11760"/>
              </a:lnSpc>
            </a:pPr>
            <a:r>
              <a:rPr lang="en-US" sz="8400" b="true">
                <a:solidFill>
                  <a:srgbClr val="FFFFFF"/>
                </a:solidFill>
                <a:latin typeface="TT Chocolates Bold"/>
                <a:ea typeface="TT Chocolates Bold"/>
                <a:cs typeface="TT Chocolates Bold"/>
                <a:sym typeface="TT Chocolates Bold"/>
              </a:rPr>
              <a:t>Models &amp; Evaluation</a:t>
            </a:r>
          </a:p>
        </p:txBody>
      </p:sp>
      <p:sp>
        <p:nvSpPr>
          <p:cNvPr name="TextBox 6" id="6"/>
          <p:cNvSpPr txBox="true"/>
          <p:nvPr/>
        </p:nvSpPr>
        <p:spPr>
          <a:xfrm rot="0">
            <a:off x="494522" y="3630101"/>
            <a:ext cx="4524369"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Model Approach</a:t>
            </a:r>
          </a:p>
        </p:txBody>
      </p:sp>
      <p:sp>
        <p:nvSpPr>
          <p:cNvPr name="TextBox 7" id="7"/>
          <p:cNvSpPr txBox="true"/>
          <p:nvPr/>
        </p:nvSpPr>
        <p:spPr>
          <a:xfrm rot="0">
            <a:off x="375731" y="3931954"/>
            <a:ext cx="15123424" cy="5898364"/>
          </a:xfrm>
          <a:prstGeom prst="rect">
            <a:avLst/>
          </a:prstGeom>
        </p:spPr>
        <p:txBody>
          <a:bodyPr anchor="t" rtlCol="false" tIns="0" lIns="0" bIns="0" rIns="0">
            <a:spAutoFit/>
          </a:bodyPr>
          <a:lstStyle/>
          <a:p>
            <a:pPr algn="l">
              <a:lnSpc>
                <a:spcPts val="2709"/>
              </a:lnSpc>
            </a:pPr>
            <a:r>
              <a:rPr lang="en-US" sz="2100">
                <a:solidFill>
                  <a:srgbClr val="46483F"/>
                </a:solidFill>
                <a:latin typeface="Questrial"/>
                <a:ea typeface="Questrial"/>
                <a:cs typeface="Questrial"/>
                <a:sym typeface="Questrial"/>
              </a:rPr>
              <a:t>To predict model employee attrition, multiple classification models were trained and compared</a:t>
            </a:r>
          </a:p>
          <a:p>
            <a:pPr algn="l">
              <a:lnSpc>
                <a:spcPts val="2709"/>
              </a:lnSpc>
            </a:pPr>
          </a:p>
          <a:p>
            <a:pPr algn="l">
              <a:lnSpc>
                <a:spcPts val="2709"/>
              </a:lnSpc>
            </a:pPr>
            <a:r>
              <a:rPr lang="en-US" sz="2100">
                <a:solidFill>
                  <a:srgbClr val="46483F"/>
                </a:solidFill>
                <a:latin typeface="Questrial"/>
                <a:ea typeface="Questrial"/>
                <a:cs typeface="Questrial"/>
                <a:sym typeface="Questrial"/>
              </a:rPr>
              <a:t>Algorithms Tested:</a:t>
            </a:r>
          </a:p>
          <a:p>
            <a:pPr algn="l" marL="453394" indent="-226697" lvl="1">
              <a:lnSpc>
                <a:spcPts val="2709"/>
              </a:lnSpc>
              <a:buFont typeface="Arial"/>
              <a:buChar char="•"/>
            </a:pPr>
            <a:r>
              <a:rPr lang="en-US" sz="2100">
                <a:solidFill>
                  <a:srgbClr val="46483F"/>
                </a:solidFill>
                <a:latin typeface="Questrial"/>
                <a:ea typeface="Questrial"/>
                <a:cs typeface="Questrial"/>
                <a:sym typeface="Questrial"/>
              </a:rPr>
              <a:t>Logistc Regression</a:t>
            </a:r>
          </a:p>
          <a:p>
            <a:pPr algn="l" marL="453394" indent="-226697" lvl="1">
              <a:lnSpc>
                <a:spcPts val="2709"/>
              </a:lnSpc>
              <a:buFont typeface="Arial"/>
              <a:buChar char="•"/>
            </a:pPr>
            <a:r>
              <a:rPr lang="en-US" sz="2100">
                <a:solidFill>
                  <a:srgbClr val="46483F"/>
                </a:solidFill>
                <a:latin typeface="Questrial"/>
                <a:ea typeface="Questrial"/>
                <a:cs typeface="Questrial"/>
                <a:sym typeface="Questrial"/>
              </a:rPr>
              <a:t>Decsion Tree</a:t>
            </a:r>
          </a:p>
          <a:p>
            <a:pPr algn="l" marL="453394" indent="-226697" lvl="1">
              <a:lnSpc>
                <a:spcPts val="2709"/>
              </a:lnSpc>
              <a:buFont typeface="Arial"/>
              <a:buChar char="•"/>
            </a:pPr>
            <a:r>
              <a:rPr lang="en-US" sz="2100">
                <a:solidFill>
                  <a:srgbClr val="46483F"/>
                </a:solidFill>
                <a:latin typeface="Questrial"/>
                <a:ea typeface="Questrial"/>
                <a:cs typeface="Questrial"/>
                <a:sym typeface="Questrial"/>
              </a:rPr>
              <a:t>Random Forest</a:t>
            </a:r>
          </a:p>
          <a:p>
            <a:pPr algn="l" marL="453394" indent="-226697" lvl="1">
              <a:lnSpc>
                <a:spcPts val="2709"/>
              </a:lnSpc>
              <a:buFont typeface="Arial"/>
              <a:buChar char="•"/>
            </a:pPr>
            <a:r>
              <a:rPr lang="en-US" sz="2100">
                <a:solidFill>
                  <a:srgbClr val="46483F"/>
                </a:solidFill>
                <a:latin typeface="Questrial"/>
                <a:ea typeface="Questrial"/>
                <a:cs typeface="Questrial"/>
                <a:sym typeface="Questrial"/>
              </a:rPr>
              <a:t>Support Vector Machine</a:t>
            </a:r>
          </a:p>
          <a:p>
            <a:pPr algn="l" marL="453394" indent="-226697" lvl="1">
              <a:lnSpc>
                <a:spcPts val="2709"/>
              </a:lnSpc>
              <a:buFont typeface="Arial"/>
              <a:buChar char="•"/>
            </a:pPr>
            <a:r>
              <a:rPr lang="en-US" sz="2100">
                <a:solidFill>
                  <a:srgbClr val="46483F"/>
                </a:solidFill>
                <a:latin typeface="Questrial"/>
                <a:ea typeface="Questrial"/>
                <a:cs typeface="Questrial"/>
                <a:sym typeface="Questrial"/>
              </a:rPr>
              <a:t>K-Nearest Neighbors</a:t>
            </a:r>
          </a:p>
          <a:p>
            <a:pPr algn="l" marL="453394" indent="-226697" lvl="1">
              <a:lnSpc>
                <a:spcPts val="2709"/>
              </a:lnSpc>
              <a:buFont typeface="Arial"/>
              <a:buChar char="•"/>
            </a:pPr>
            <a:r>
              <a:rPr lang="en-US" sz="2100">
                <a:solidFill>
                  <a:srgbClr val="46483F"/>
                </a:solidFill>
                <a:latin typeface="Questrial"/>
                <a:ea typeface="Questrial"/>
                <a:cs typeface="Questrial"/>
                <a:sym typeface="Questrial"/>
              </a:rPr>
              <a:t>Gradient Boosting</a:t>
            </a:r>
          </a:p>
          <a:p>
            <a:pPr algn="l" marL="453394" indent="-226697" lvl="1">
              <a:lnSpc>
                <a:spcPts val="2709"/>
              </a:lnSpc>
              <a:buFont typeface="Arial"/>
              <a:buChar char="•"/>
            </a:pPr>
            <a:r>
              <a:rPr lang="en-US" sz="2100">
                <a:solidFill>
                  <a:srgbClr val="46483F"/>
                </a:solidFill>
                <a:latin typeface="Questrial"/>
                <a:ea typeface="Questrial"/>
                <a:cs typeface="Questrial"/>
                <a:sym typeface="Questrial"/>
              </a:rPr>
              <a:t>XGBoost</a:t>
            </a:r>
          </a:p>
          <a:p>
            <a:pPr algn="l" marL="453394" indent="-226697" lvl="1">
              <a:lnSpc>
                <a:spcPts val="2709"/>
              </a:lnSpc>
              <a:buFont typeface="Arial"/>
              <a:buChar char="•"/>
            </a:pPr>
            <a:r>
              <a:rPr lang="en-US" sz="2100">
                <a:solidFill>
                  <a:srgbClr val="46483F"/>
                </a:solidFill>
                <a:latin typeface="Questrial"/>
                <a:ea typeface="Questrial"/>
                <a:cs typeface="Questrial"/>
                <a:sym typeface="Questrial"/>
              </a:rPr>
              <a:t>Adaboost</a:t>
            </a:r>
          </a:p>
          <a:p>
            <a:pPr algn="l" marL="453394" indent="-226697" lvl="1">
              <a:lnSpc>
                <a:spcPts val="2709"/>
              </a:lnSpc>
              <a:buFont typeface="Arial"/>
              <a:buChar char="•"/>
            </a:pPr>
            <a:r>
              <a:rPr lang="en-US" sz="2100">
                <a:solidFill>
                  <a:srgbClr val="46483F"/>
                </a:solidFill>
                <a:latin typeface="Questrial"/>
                <a:ea typeface="Questrial"/>
                <a:cs typeface="Questrial"/>
                <a:sym typeface="Questrial"/>
              </a:rPr>
              <a:t>Stochastic Gradient descent</a:t>
            </a:r>
          </a:p>
          <a:p>
            <a:pPr algn="l">
              <a:lnSpc>
                <a:spcPts val="2709"/>
              </a:lnSpc>
            </a:pPr>
          </a:p>
          <a:p>
            <a:pPr algn="l">
              <a:lnSpc>
                <a:spcPts val="2709"/>
              </a:lnSpc>
            </a:pPr>
            <a:r>
              <a:rPr lang="en-US" sz="2100">
                <a:solidFill>
                  <a:srgbClr val="46483F"/>
                </a:solidFill>
                <a:latin typeface="Questrial"/>
                <a:ea typeface="Questrial"/>
                <a:cs typeface="Questrial"/>
                <a:sym typeface="Questrial"/>
              </a:rPr>
              <a:t>Metrics used: Accusracy, Precision,Recall, F1-score, ROC-AUC</a:t>
            </a:r>
          </a:p>
          <a:p>
            <a:pPr algn="l">
              <a:lnSpc>
                <a:spcPts val="2709"/>
              </a:lnSpc>
            </a:pPr>
          </a:p>
          <a:p>
            <a:pPr algn="l">
              <a:lnSpc>
                <a:spcPts val="2709"/>
              </a:lnSpc>
            </a:pPr>
            <a:r>
              <a:rPr lang="en-US" sz="2100">
                <a:solidFill>
                  <a:srgbClr val="46483F"/>
                </a:solidFill>
                <a:latin typeface="Questrial"/>
                <a:ea typeface="Questrial"/>
                <a:cs typeface="Questrial"/>
                <a:sym typeface="Questrial"/>
              </a:rPr>
              <a:t>Goal: “Select the model that best balances prediction accuracy and business usefulness”</a:t>
            </a:r>
          </a:p>
          <a:p>
            <a:pPr algn="l">
              <a:lnSpc>
                <a:spcPts val="516"/>
              </a:lnSpc>
            </a:pPr>
          </a:p>
          <a:p>
            <a:pPr algn="l">
              <a:lnSpc>
                <a:spcPts val="2709"/>
              </a:lnSpc>
            </a:pP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graphicFrame>
        <p:nvGraphicFramePr>
          <p:cNvPr name="Object 5" id="5"/>
          <p:cNvGraphicFramePr/>
          <p:nvPr/>
        </p:nvGraphicFramePr>
        <p:xfrm>
          <a:off x="367889" y="3957147"/>
          <a:ext cx="11315700" cy="3771900"/>
        </p:xfrm>
        <a:graphic>
          <a:graphicData uri="http://schemas.openxmlformats.org/presentationml/2006/ole">
            <p:oleObj imgW="13576300" imgH="6032500" r:id="rId3" progId="Excel.Sheet.12" name="Worksheet">
              <p:embed/>
              <p:pic>
                <p:nvPicPr>
                  <p:cNvPr name="" id="0"/>
                  <p:cNvPicPr/>
                  <p:nvPr/>
                </p:nvPicPr>
                <p:blipFill>
                  <a:blip r:embed="rId2"/>
                  <a:stretch>
                    <a:fillRect/>
                  </a:stretch>
                </p:blipFill>
                <p:spPr>
                  <a:xfrm>
                    <a:off x="1270000" y="1270000"/>
                    <a:ext cx="1270000" cy="1270000"/>
                  </a:xfrm>
                  <a:prstGeom prst="rect"/>
                </p:spPr>
              </p:pic>
            </p:oleObj>
          </a:graphicData>
        </a:graphic>
      </p:graphicFrame>
      <p:sp>
        <p:nvSpPr>
          <p:cNvPr name="TextBox 6" id="6"/>
          <p:cNvSpPr txBox="true"/>
          <p:nvPr/>
        </p:nvSpPr>
        <p:spPr>
          <a:xfrm rot="0">
            <a:off x="1034794" y="1208199"/>
            <a:ext cx="16218413" cy="1434457"/>
          </a:xfrm>
          <a:prstGeom prst="rect">
            <a:avLst/>
          </a:prstGeom>
        </p:spPr>
        <p:txBody>
          <a:bodyPr anchor="t" rtlCol="false" tIns="0" lIns="0" bIns="0" rIns="0">
            <a:spAutoFit/>
          </a:bodyPr>
          <a:lstStyle/>
          <a:p>
            <a:pPr algn="ctr">
              <a:lnSpc>
                <a:spcPts val="11760"/>
              </a:lnSpc>
            </a:pPr>
            <a:r>
              <a:rPr lang="en-US" sz="8400" b="true">
                <a:solidFill>
                  <a:srgbClr val="FFFFFF"/>
                </a:solidFill>
                <a:latin typeface="TT Chocolates Bold"/>
                <a:ea typeface="TT Chocolates Bold"/>
                <a:cs typeface="TT Chocolates Bold"/>
                <a:sym typeface="TT Chocolates Bold"/>
              </a:rPr>
              <a:t>Performance Summary</a:t>
            </a:r>
          </a:p>
        </p:txBody>
      </p:sp>
      <p:sp>
        <p:nvSpPr>
          <p:cNvPr name="TextBox 7" id="7"/>
          <p:cNvSpPr txBox="true"/>
          <p:nvPr/>
        </p:nvSpPr>
        <p:spPr>
          <a:xfrm rot="0">
            <a:off x="227242" y="3521944"/>
            <a:ext cx="4524369"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Model Performance Comparison</a:t>
            </a:r>
          </a:p>
        </p:txBody>
      </p:sp>
      <p:sp>
        <p:nvSpPr>
          <p:cNvPr name="TextBox 8" id="8"/>
          <p:cNvSpPr txBox="true"/>
          <p:nvPr/>
        </p:nvSpPr>
        <p:spPr>
          <a:xfrm rot="0">
            <a:off x="0" y="8104485"/>
            <a:ext cx="15123424" cy="1376172"/>
          </a:xfrm>
          <a:prstGeom prst="rect">
            <a:avLst/>
          </a:prstGeom>
        </p:spPr>
        <p:txBody>
          <a:bodyPr anchor="t" rtlCol="false" tIns="0" lIns="0" bIns="0" rIns="0">
            <a:spAutoFit/>
          </a:bodyPr>
          <a:lstStyle/>
          <a:p>
            <a:pPr algn="l">
              <a:lnSpc>
                <a:spcPts val="2709"/>
              </a:lnSpc>
            </a:pPr>
            <a:r>
              <a:rPr lang="en-US" sz="2100">
                <a:solidFill>
                  <a:srgbClr val="46483F"/>
                </a:solidFill>
                <a:latin typeface="Questrial"/>
                <a:ea typeface="Questrial"/>
                <a:cs typeface="Questrial"/>
                <a:sym typeface="Questrial"/>
              </a:rPr>
              <a:t>Key Finding:</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Highest accuracy not equal to best business model</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Recall and F1-score were prioritised</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Interpretability also considered</a:t>
            </a:r>
          </a:p>
        </p:txBody>
      </p:sp>
    </p:spTree>
  </p:cSld>
  <p:clrMapOvr>
    <a:masterClrMapping/>
  </p:clrMapOvr>
</p:sld>
</file>

<file path=ppt/slides/slide23.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34794" y="1208199"/>
            <a:ext cx="16218413" cy="1434457"/>
          </a:xfrm>
          <a:prstGeom prst="rect">
            <a:avLst/>
          </a:prstGeom>
        </p:spPr>
        <p:txBody>
          <a:bodyPr anchor="t" rtlCol="false" tIns="0" lIns="0" bIns="0" rIns="0">
            <a:spAutoFit/>
          </a:bodyPr>
          <a:lstStyle/>
          <a:p>
            <a:pPr algn="ctr">
              <a:lnSpc>
                <a:spcPts val="11760"/>
              </a:lnSpc>
            </a:pPr>
            <a:r>
              <a:rPr lang="en-US" sz="8400" b="true">
                <a:solidFill>
                  <a:srgbClr val="FFFFFF"/>
                </a:solidFill>
                <a:latin typeface="TT Chocolates Bold"/>
                <a:ea typeface="TT Chocolates Bold"/>
                <a:cs typeface="TT Chocolates Bold"/>
                <a:sym typeface="TT Chocolates Bold"/>
              </a:rPr>
              <a:t>Final Model Selection</a:t>
            </a:r>
          </a:p>
        </p:txBody>
      </p:sp>
      <p:sp>
        <p:nvSpPr>
          <p:cNvPr name="TextBox 6" id="6"/>
          <p:cNvSpPr txBox="true"/>
          <p:nvPr/>
        </p:nvSpPr>
        <p:spPr>
          <a:xfrm rot="0">
            <a:off x="227242" y="3521944"/>
            <a:ext cx="6335931" cy="330428"/>
          </a:xfrm>
          <a:prstGeom prst="rect">
            <a:avLst/>
          </a:prstGeom>
        </p:spPr>
        <p:txBody>
          <a:bodyPr anchor="t" rtlCol="false" tIns="0" lIns="0" bIns="0" rIns="0">
            <a:spAutoFit/>
          </a:bodyPr>
          <a:lstStyle/>
          <a:p>
            <a:pPr algn="l">
              <a:lnSpc>
                <a:spcPts val="2693"/>
              </a:lnSpc>
            </a:pPr>
            <a:r>
              <a:rPr lang="en-US" b="true" sz="2341">
                <a:solidFill>
                  <a:srgbClr val="231076"/>
                </a:solidFill>
                <a:latin typeface="TT Chocolates Bold"/>
                <a:ea typeface="TT Chocolates Bold"/>
                <a:cs typeface="TT Chocolates Bold"/>
                <a:sym typeface="TT Chocolates Bold"/>
              </a:rPr>
              <a:t>Selected Model: Logistic Regression</a:t>
            </a:r>
          </a:p>
        </p:txBody>
      </p:sp>
      <p:sp>
        <p:nvSpPr>
          <p:cNvPr name="TextBox 7" id="7"/>
          <p:cNvSpPr txBox="true"/>
          <p:nvPr/>
        </p:nvSpPr>
        <p:spPr>
          <a:xfrm rot="0">
            <a:off x="133640" y="3823797"/>
            <a:ext cx="15123424" cy="6176772"/>
          </a:xfrm>
          <a:prstGeom prst="rect">
            <a:avLst/>
          </a:prstGeom>
        </p:spPr>
        <p:txBody>
          <a:bodyPr anchor="t" rtlCol="false" tIns="0" lIns="0" bIns="0" rIns="0">
            <a:spAutoFit/>
          </a:bodyPr>
          <a:lstStyle/>
          <a:p>
            <a:pPr algn="l">
              <a:lnSpc>
                <a:spcPts val="2709"/>
              </a:lnSpc>
            </a:pPr>
            <a:r>
              <a:rPr lang="en-US" sz="2100">
                <a:solidFill>
                  <a:srgbClr val="46483F"/>
                </a:solidFill>
                <a:latin typeface="Questrial"/>
                <a:ea typeface="Questrial"/>
                <a:cs typeface="Questrial"/>
                <a:sym typeface="Questrial"/>
              </a:rPr>
              <a:t>Why?</a:t>
            </a:r>
          </a:p>
          <a:p>
            <a:pPr algn="l">
              <a:lnSpc>
                <a:spcPts val="2709"/>
              </a:lnSpc>
            </a:pPr>
            <a:r>
              <a:rPr lang="en-US" sz="2100">
                <a:solidFill>
                  <a:srgbClr val="46483F"/>
                </a:solidFill>
                <a:latin typeface="Questrial"/>
                <a:ea typeface="Questrial"/>
                <a:cs typeface="Questrial"/>
                <a:sym typeface="Questrial"/>
              </a:rPr>
              <a:t>Best Overall balance of metrics</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Highest F1 Score(47.22%)</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High accuracy (87%)</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Good ROC-AUC (80.08%)</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Most interpretable for HR decisions</a:t>
            </a:r>
          </a:p>
          <a:p>
            <a:pPr algn="l">
              <a:lnSpc>
                <a:spcPts val="2709"/>
              </a:lnSpc>
            </a:pPr>
          </a:p>
          <a:p>
            <a:pPr algn="l">
              <a:lnSpc>
                <a:spcPts val="2709"/>
              </a:lnSpc>
            </a:pPr>
            <a:r>
              <a:rPr lang="en-US" sz="2100">
                <a:solidFill>
                  <a:srgbClr val="46483F"/>
                </a:solidFill>
                <a:latin typeface="Questrial"/>
                <a:ea typeface="Questrial"/>
                <a:cs typeface="Questrial"/>
                <a:sym typeface="Questrial"/>
              </a:rPr>
              <a:t>Most important Predictors indentified:</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Overtime</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Monthly income</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Job Satisfaction</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Years at Company</a:t>
            </a:r>
          </a:p>
          <a:p>
            <a:pPr algn="l" marL="453395" indent="-226697" lvl="1">
              <a:lnSpc>
                <a:spcPts val="2709"/>
              </a:lnSpc>
              <a:buFont typeface="Arial"/>
              <a:buChar char="•"/>
            </a:pPr>
            <a:r>
              <a:rPr lang="en-US" sz="2100">
                <a:solidFill>
                  <a:srgbClr val="46483F"/>
                </a:solidFill>
                <a:latin typeface="Questrial"/>
                <a:ea typeface="Questrial"/>
                <a:cs typeface="Questrial"/>
                <a:sym typeface="Questrial"/>
              </a:rPr>
              <a:t>Work Environment</a:t>
            </a:r>
          </a:p>
          <a:p>
            <a:pPr algn="l">
              <a:lnSpc>
                <a:spcPts val="2709"/>
              </a:lnSpc>
            </a:pPr>
          </a:p>
          <a:p>
            <a:pPr algn="l">
              <a:lnSpc>
                <a:spcPts val="2709"/>
              </a:lnSpc>
            </a:pPr>
            <a:r>
              <a:rPr lang="en-US" sz="2100">
                <a:solidFill>
                  <a:srgbClr val="46483F"/>
                </a:solidFill>
                <a:latin typeface="Questrial"/>
                <a:ea typeface="Questrial"/>
                <a:cs typeface="Questrial"/>
                <a:sym typeface="Questrial"/>
              </a:rPr>
              <a:t>Conclusion</a:t>
            </a:r>
          </a:p>
          <a:p>
            <a:pPr algn="l">
              <a:lnSpc>
                <a:spcPts val="2709"/>
              </a:lnSpc>
            </a:pPr>
            <a:r>
              <a:rPr lang="en-US" sz="2100">
                <a:solidFill>
                  <a:srgbClr val="46483F"/>
                </a:solidFill>
                <a:latin typeface="Questrial"/>
                <a:ea typeface="Questrial"/>
                <a:cs typeface="Questrial"/>
                <a:sym typeface="Questrial"/>
              </a:rPr>
              <a:t>The Logistic Regression model provides a reliable  and practical tool for identifying employees at risk of leaving and supports a proactive retention strategies</a:t>
            </a:r>
          </a:p>
          <a:p>
            <a:pPr algn="l">
              <a:lnSpc>
                <a:spcPts val="2709"/>
              </a:lnSpc>
            </a:pP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2252443" y="3883500"/>
            <a:ext cx="1999974" cy="1999966"/>
            <a:chOff x="0" y="0"/>
            <a:chExt cx="6350000" cy="6349975"/>
          </a:xfrm>
        </p:grpSpPr>
        <p:sp>
          <p:nvSpPr>
            <p:cNvPr name="Freeform 3" id="3"/>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9877" t="-16438" r="-6249" b="-12413"/>
              </a:stretch>
            </a:blipFill>
          </p:spPr>
        </p:sp>
      </p:grpSp>
      <p:grpSp>
        <p:nvGrpSpPr>
          <p:cNvPr name="Group 4" id="4"/>
          <p:cNvGrpSpPr/>
          <p:nvPr/>
        </p:nvGrpSpPr>
        <p:grpSpPr>
          <a:xfrm rot="0">
            <a:off x="-1378915" y="951555"/>
            <a:ext cx="21045830" cy="2443182"/>
            <a:chOff x="0" y="0"/>
            <a:chExt cx="5542935" cy="643472"/>
          </a:xfrm>
        </p:grpSpPr>
        <p:sp>
          <p:nvSpPr>
            <p:cNvPr name="Freeform 5" id="5"/>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6" id="6"/>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1040887" y="1318691"/>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Key Insights from Analysis</a:t>
            </a:r>
          </a:p>
        </p:txBody>
      </p:sp>
      <p:grpSp>
        <p:nvGrpSpPr>
          <p:cNvPr name="Group 8" id="8"/>
          <p:cNvGrpSpPr/>
          <p:nvPr/>
        </p:nvGrpSpPr>
        <p:grpSpPr>
          <a:xfrm rot="0">
            <a:off x="7690000" y="3927678"/>
            <a:ext cx="1999974" cy="1999966"/>
            <a:chOff x="0" y="0"/>
            <a:chExt cx="6350000" cy="6349975"/>
          </a:xfrm>
        </p:grpSpPr>
        <p:sp>
          <p:nvSpPr>
            <p:cNvPr name="Freeform 9" id="9"/>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8325" t="-5529" r="0" b="-12858"/>
              </a:stretch>
            </a:blipFill>
          </p:spPr>
        </p:sp>
      </p:grpSp>
      <p:grpSp>
        <p:nvGrpSpPr>
          <p:cNvPr name="Group 10" id="10"/>
          <p:cNvGrpSpPr/>
          <p:nvPr/>
        </p:nvGrpSpPr>
        <p:grpSpPr>
          <a:xfrm rot="0">
            <a:off x="12639184" y="3927678"/>
            <a:ext cx="1999974" cy="1999966"/>
            <a:chOff x="0" y="0"/>
            <a:chExt cx="6350000" cy="6349975"/>
          </a:xfrm>
        </p:grpSpPr>
        <p:sp>
          <p:nvSpPr>
            <p:cNvPr name="Freeform 11" id="11"/>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0" t="-2219" r="-6055" b="-8543"/>
              </a:stretch>
            </a:blipFill>
          </p:spPr>
        </p:sp>
      </p:grpSp>
      <p:sp>
        <p:nvSpPr>
          <p:cNvPr name="TextBox 12" id="12"/>
          <p:cNvSpPr txBox="true"/>
          <p:nvPr/>
        </p:nvSpPr>
        <p:spPr>
          <a:xfrm rot="0">
            <a:off x="1715423" y="6019706"/>
            <a:ext cx="5202896" cy="365758"/>
          </a:xfrm>
          <a:prstGeom prst="rect">
            <a:avLst/>
          </a:prstGeom>
        </p:spPr>
        <p:txBody>
          <a:bodyPr anchor="t" rtlCol="false" tIns="0" lIns="0" bIns="0" rIns="0">
            <a:spAutoFit/>
          </a:bodyPr>
          <a:lstStyle/>
          <a:p>
            <a:pPr algn="l">
              <a:lnSpc>
                <a:spcPts val="2940"/>
              </a:lnSpc>
            </a:pPr>
            <a:r>
              <a:rPr lang="en-US" sz="2100" i="true" b="true">
                <a:solidFill>
                  <a:srgbClr val="0E0340"/>
                </a:solidFill>
                <a:latin typeface="TT Chocolates Bold Italics"/>
                <a:ea typeface="TT Chocolates Bold Italics"/>
                <a:cs typeface="TT Chocolates Bold Italics"/>
                <a:sym typeface="TT Chocolates Bold Italics"/>
              </a:rPr>
              <a:t>Overtime-Strongest attrition driver</a:t>
            </a:r>
          </a:p>
        </p:txBody>
      </p:sp>
      <p:sp>
        <p:nvSpPr>
          <p:cNvPr name="TextBox 13" id="13"/>
          <p:cNvSpPr txBox="true"/>
          <p:nvPr/>
        </p:nvSpPr>
        <p:spPr>
          <a:xfrm rot="0">
            <a:off x="6975469" y="6010181"/>
            <a:ext cx="5174632" cy="398779"/>
          </a:xfrm>
          <a:prstGeom prst="rect">
            <a:avLst/>
          </a:prstGeom>
        </p:spPr>
        <p:txBody>
          <a:bodyPr anchor="t" rtlCol="false" tIns="0" lIns="0" bIns="0" rIns="0">
            <a:spAutoFit/>
          </a:bodyPr>
          <a:lstStyle/>
          <a:p>
            <a:pPr algn="l">
              <a:lnSpc>
                <a:spcPts val="3220"/>
              </a:lnSpc>
            </a:pPr>
            <a:r>
              <a:rPr lang="en-US" sz="2300" i="true" b="true">
                <a:solidFill>
                  <a:srgbClr val="0E0340"/>
                </a:solidFill>
                <a:latin typeface="TT Chocolates Bold Italics"/>
                <a:ea typeface="TT Chocolates Bold Italics"/>
                <a:cs typeface="TT Chocolates Bold Italics"/>
                <a:sym typeface="TT Chocolates Bold Italics"/>
              </a:rPr>
              <a:t>Low job satisfaction increases turnover</a:t>
            </a:r>
          </a:p>
        </p:txBody>
      </p:sp>
      <p:sp>
        <p:nvSpPr>
          <p:cNvPr name="TextBox 14" id="14"/>
          <p:cNvSpPr txBox="true"/>
          <p:nvPr/>
        </p:nvSpPr>
        <p:spPr>
          <a:xfrm rot="0">
            <a:off x="12639184" y="5977161"/>
            <a:ext cx="5185400" cy="431799"/>
          </a:xfrm>
          <a:prstGeom prst="rect">
            <a:avLst/>
          </a:prstGeom>
        </p:spPr>
        <p:txBody>
          <a:bodyPr anchor="t" rtlCol="false" tIns="0" lIns="0" bIns="0" rIns="0">
            <a:spAutoFit/>
          </a:bodyPr>
          <a:lstStyle/>
          <a:p>
            <a:pPr algn="l">
              <a:lnSpc>
                <a:spcPts val="3500"/>
              </a:lnSpc>
            </a:pPr>
            <a:r>
              <a:rPr lang="en-US" sz="2500" i="true" b="true">
                <a:solidFill>
                  <a:srgbClr val="0E0340"/>
                </a:solidFill>
                <a:latin typeface="TT Chocolates Bold Italics"/>
                <a:ea typeface="TT Chocolates Bold Italics"/>
                <a:cs typeface="TT Chocolates Bold Italics"/>
                <a:sym typeface="TT Chocolates Bold Italics"/>
              </a:rPr>
              <a:t>Income level Matters</a:t>
            </a:r>
          </a:p>
        </p:txBody>
      </p:sp>
      <p:grpSp>
        <p:nvGrpSpPr>
          <p:cNvPr name="Group 15" id="15"/>
          <p:cNvGrpSpPr/>
          <p:nvPr/>
        </p:nvGrpSpPr>
        <p:grpSpPr>
          <a:xfrm rot="0">
            <a:off x="2115251" y="7299864"/>
            <a:ext cx="1999974" cy="1999966"/>
            <a:chOff x="0" y="0"/>
            <a:chExt cx="6350000" cy="6349975"/>
          </a:xfrm>
        </p:grpSpPr>
        <p:sp>
          <p:nvSpPr>
            <p:cNvPr name="Freeform 16" id="16"/>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0" t="-2219" r="-6055" b="-8543"/>
              </a:stretch>
            </a:blipFill>
          </p:spPr>
        </p:sp>
      </p:grpSp>
      <p:sp>
        <p:nvSpPr>
          <p:cNvPr name="TextBox 17" id="17"/>
          <p:cNvSpPr txBox="true"/>
          <p:nvPr/>
        </p:nvSpPr>
        <p:spPr>
          <a:xfrm rot="0">
            <a:off x="513790" y="9617042"/>
            <a:ext cx="5202896" cy="365758"/>
          </a:xfrm>
          <a:prstGeom prst="rect">
            <a:avLst/>
          </a:prstGeom>
        </p:spPr>
        <p:txBody>
          <a:bodyPr anchor="t" rtlCol="false" tIns="0" lIns="0" bIns="0" rIns="0">
            <a:spAutoFit/>
          </a:bodyPr>
          <a:lstStyle/>
          <a:p>
            <a:pPr algn="ctr">
              <a:lnSpc>
                <a:spcPts val="2940"/>
              </a:lnSpc>
            </a:pPr>
            <a:r>
              <a:rPr lang="en-US" b="true" sz="2100" i="true">
                <a:solidFill>
                  <a:srgbClr val="0E0340"/>
                </a:solidFill>
                <a:latin typeface="TT Chocolates Bold Italics"/>
                <a:ea typeface="TT Chocolates Bold Italics"/>
                <a:cs typeface="TT Chocolates Bold Italics"/>
                <a:sym typeface="TT Chocolates Bold Italics"/>
              </a:rPr>
              <a:t>Early-carrer employee are most vulnarable</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1359151"/>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8574D1"/>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40887" y="1650169"/>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Recommendations</a:t>
            </a:r>
          </a:p>
        </p:txBody>
      </p:sp>
      <p:sp>
        <p:nvSpPr>
          <p:cNvPr name="TextBox 6" id="6"/>
          <p:cNvSpPr txBox="true"/>
          <p:nvPr/>
        </p:nvSpPr>
        <p:spPr>
          <a:xfrm rot="0">
            <a:off x="0" y="6596419"/>
            <a:ext cx="7854273" cy="646429"/>
          </a:xfrm>
          <a:prstGeom prst="rect">
            <a:avLst/>
          </a:prstGeom>
        </p:spPr>
        <p:txBody>
          <a:bodyPr anchor="t" rtlCol="false" tIns="0" lIns="0" bIns="0" rIns="0">
            <a:spAutoFit/>
          </a:bodyPr>
          <a:lstStyle/>
          <a:p>
            <a:pPr algn="l">
              <a:lnSpc>
                <a:spcPts val="5320"/>
              </a:lnSpc>
            </a:pPr>
            <a:r>
              <a:rPr lang="en-US" sz="3800" i="true" b="true">
                <a:solidFill>
                  <a:srgbClr val="0E0340"/>
                </a:solidFill>
                <a:latin typeface="TT Chocolates Bold Italics"/>
                <a:ea typeface="TT Chocolates Bold Italics"/>
                <a:cs typeface="TT Chocolates Bold Italics"/>
                <a:sym typeface="TT Chocolates Bold Italics"/>
              </a:rPr>
              <a:t>2.Improve Job satisfaction</a:t>
            </a:r>
          </a:p>
        </p:txBody>
      </p:sp>
      <p:sp>
        <p:nvSpPr>
          <p:cNvPr name="TextBox 7" id="7"/>
          <p:cNvSpPr txBox="true"/>
          <p:nvPr/>
        </p:nvSpPr>
        <p:spPr>
          <a:xfrm rot="0">
            <a:off x="0" y="7345083"/>
            <a:ext cx="6814197" cy="1362150"/>
          </a:xfrm>
          <a:prstGeom prst="rect">
            <a:avLst/>
          </a:prstGeom>
        </p:spPr>
        <p:txBody>
          <a:bodyPr anchor="t" rtlCol="false" tIns="0" lIns="0" bIns="0" rIns="0">
            <a:spAutoFit/>
          </a:bodyPr>
          <a:lstStyle/>
          <a:p>
            <a:pPr algn="l" marL="566096" indent="-283048" lvl="1">
              <a:lnSpc>
                <a:spcPts val="3670"/>
              </a:lnSpc>
              <a:buFont typeface="Arial"/>
              <a:buChar char="•"/>
            </a:pPr>
            <a:r>
              <a:rPr lang="en-US" sz="2622">
                <a:solidFill>
                  <a:srgbClr val="0E0340"/>
                </a:solidFill>
                <a:latin typeface="Questrial"/>
                <a:ea typeface="Questrial"/>
                <a:cs typeface="Questrial"/>
                <a:sym typeface="Questrial"/>
              </a:rPr>
              <a:t>Regular feedback surveys</a:t>
            </a:r>
          </a:p>
          <a:p>
            <a:pPr algn="l" marL="566096" indent="-283048" lvl="1">
              <a:lnSpc>
                <a:spcPts val="3670"/>
              </a:lnSpc>
              <a:buFont typeface="Arial"/>
              <a:buChar char="•"/>
            </a:pPr>
            <a:r>
              <a:rPr lang="en-US" sz="2622">
                <a:solidFill>
                  <a:srgbClr val="0E0340"/>
                </a:solidFill>
                <a:latin typeface="Questrial"/>
                <a:ea typeface="Questrial"/>
                <a:cs typeface="Questrial"/>
                <a:sym typeface="Questrial"/>
              </a:rPr>
              <a:t>Recognition programs</a:t>
            </a:r>
          </a:p>
          <a:p>
            <a:pPr algn="l" marL="566096" indent="-283048" lvl="1">
              <a:lnSpc>
                <a:spcPts val="3670"/>
              </a:lnSpc>
              <a:buFont typeface="Arial"/>
              <a:buChar char="•"/>
            </a:pPr>
            <a:r>
              <a:rPr lang="en-US" sz="2622">
                <a:solidFill>
                  <a:srgbClr val="0E0340"/>
                </a:solidFill>
                <a:latin typeface="Questrial"/>
                <a:ea typeface="Questrial"/>
                <a:cs typeface="Questrial"/>
                <a:sym typeface="Questrial"/>
              </a:rPr>
              <a:t>Clear career development paths</a:t>
            </a:r>
          </a:p>
        </p:txBody>
      </p:sp>
      <p:sp>
        <p:nvSpPr>
          <p:cNvPr name="TextBox 8" id="8"/>
          <p:cNvSpPr txBox="true"/>
          <p:nvPr/>
        </p:nvSpPr>
        <p:spPr>
          <a:xfrm rot="0">
            <a:off x="0" y="3871292"/>
            <a:ext cx="7893005" cy="646429"/>
          </a:xfrm>
          <a:prstGeom prst="rect">
            <a:avLst/>
          </a:prstGeom>
        </p:spPr>
        <p:txBody>
          <a:bodyPr anchor="t" rtlCol="false" tIns="0" lIns="0" bIns="0" rIns="0">
            <a:spAutoFit/>
          </a:bodyPr>
          <a:lstStyle/>
          <a:p>
            <a:pPr algn="l">
              <a:lnSpc>
                <a:spcPts val="5320"/>
              </a:lnSpc>
            </a:pPr>
            <a:r>
              <a:rPr lang="en-US" sz="3800" i="true" b="true">
                <a:solidFill>
                  <a:srgbClr val="0E0340"/>
                </a:solidFill>
                <a:latin typeface="TT Chocolates Bold Italics"/>
                <a:ea typeface="TT Chocolates Bold Italics"/>
                <a:cs typeface="TT Chocolates Bold Italics"/>
                <a:sym typeface="TT Chocolates Bold Italics"/>
              </a:rPr>
              <a:t>1.Control Overtime</a:t>
            </a:r>
          </a:p>
        </p:txBody>
      </p:sp>
      <p:sp>
        <p:nvSpPr>
          <p:cNvPr name="TextBox 9" id="9"/>
          <p:cNvSpPr txBox="true"/>
          <p:nvPr/>
        </p:nvSpPr>
        <p:spPr>
          <a:xfrm rot="0">
            <a:off x="265169" y="4605729"/>
            <a:ext cx="6814197" cy="1819350"/>
          </a:xfrm>
          <a:prstGeom prst="rect">
            <a:avLst/>
          </a:prstGeom>
        </p:spPr>
        <p:txBody>
          <a:bodyPr anchor="t" rtlCol="false" tIns="0" lIns="0" bIns="0" rIns="0">
            <a:spAutoFit/>
          </a:bodyPr>
          <a:lstStyle/>
          <a:p>
            <a:pPr algn="l" marL="566096" indent="-283048" lvl="1">
              <a:lnSpc>
                <a:spcPts val="3670"/>
              </a:lnSpc>
              <a:buFont typeface="Arial"/>
              <a:buChar char="•"/>
            </a:pPr>
            <a:r>
              <a:rPr lang="en-US" sz="2622">
                <a:solidFill>
                  <a:srgbClr val="0E0340"/>
                </a:solidFill>
                <a:latin typeface="Questrial"/>
                <a:ea typeface="Questrial"/>
                <a:cs typeface="Questrial"/>
                <a:sym typeface="Questrial"/>
              </a:rPr>
              <a:t>Redistribute workload</a:t>
            </a:r>
          </a:p>
          <a:p>
            <a:pPr algn="l" marL="566096" indent="-283048" lvl="1">
              <a:lnSpc>
                <a:spcPts val="3670"/>
              </a:lnSpc>
              <a:buFont typeface="Arial"/>
              <a:buChar char="•"/>
            </a:pPr>
            <a:r>
              <a:rPr lang="en-US" sz="2622">
                <a:solidFill>
                  <a:srgbClr val="0E0340"/>
                </a:solidFill>
                <a:latin typeface="Questrial"/>
                <a:ea typeface="Questrial"/>
                <a:cs typeface="Questrial"/>
                <a:sym typeface="Questrial"/>
              </a:rPr>
              <a:t>Introduction of overtime monitoring dashboards</a:t>
            </a:r>
          </a:p>
          <a:p>
            <a:pPr algn="l" marL="566096" indent="-283048" lvl="1">
              <a:lnSpc>
                <a:spcPts val="3670"/>
              </a:lnSpc>
              <a:buFont typeface="Arial"/>
              <a:buChar char="•"/>
            </a:pPr>
            <a:r>
              <a:rPr lang="en-US" sz="2622">
                <a:solidFill>
                  <a:srgbClr val="0E0340"/>
                </a:solidFill>
                <a:latin typeface="Questrial"/>
                <a:ea typeface="Questrial"/>
                <a:cs typeface="Questrial"/>
                <a:sym typeface="Questrial"/>
              </a:rPr>
              <a:t>Encourage work-life balance</a:t>
            </a:r>
          </a:p>
        </p:txBody>
      </p:sp>
      <p:sp>
        <p:nvSpPr>
          <p:cNvPr name="Freeform 10" id="10"/>
          <p:cNvSpPr/>
          <p:nvPr/>
        </p:nvSpPr>
        <p:spPr>
          <a:xfrm flipH="false" flipV="false" rot="1968098">
            <a:off x="13509061" y="-1051086"/>
            <a:ext cx="6065633" cy="5783510"/>
          </a:xfrm>
          <a:custGeom>
            <a:avLst/>
            <a:gdLst/>
            <a:ahLst/>
            <a:cxnLst/>
            <a:rect r="r" b="b" t="t" l="l"/>
            <a:pathLst>
              <a:path h="5783510" w="6065633">
                <a:moveTo>
                  <a:pt x="0" y="0"/>
                </a:moveTo>
                <a:lnTo>
                  <a:pt x="6065633" y="0"/>
                </a:lnTo>
                <a:lnTo>
                  <a:pt x="6065633" y="5783510"/>
                </a:lnTo>
                <a:lnTo>
                  <a:pt x="0" y="5783510"/>
                </a:lnTo>
                <a:lnTo>
                  <a:pt x="0" y="0"/>
                </a:lnTo>
                <a:close/>
              </a:path>
            </a:pathLst>
          </a:custGeom>
          <a:blipFill>
            <a:blip r:embed="rId2"/>
            <a:stretch>
              <a:fillRect l="0" t="0" r="0" b="0"/>
            </a:stretch>
          </a:blipFill>
        </p:spPr>
      </p:sp>
      <p:sp>
        <p:nvSpPr>
          <p:cNvPr name="TextBox 11" id="11"/>
          <p:cNvSpPr txBox="true"/>
          <p:nvPr/>
        </p:nvSpPr>
        <p:spPr>
          <a:xfrm rot="0">
            <a:off x="7893005" y="4016450"/>
            <a:ext cx="7854273" cy="646429"/>
          </a:xfrm>
          <a:prstGeom prst="rect">
            <a:avLst/>
          </a:prstGeom>
        </p:spPr>
        <p:txBody>
          <a:bodyPr anchor="t" rtlCol="false" tIns="0" lIns="0" bIns="0" rIns="0">
            <a:spAutoFit/>
          </a:bodyPr>
          <a:lstStyle/>
          <a:p>
            <a:pPr algn="l">
              <a:lnSpc>
                <a:spcPts val="5320"/>
              </a:lnSpc>
            </a:pPr>
            <a:r>
              <a:rPr lang="en-US" sz="3800" i="true" b="true">
                <a:solidFill>
                  <a:srgbClr val="0E0340"/>
                </a:solidFill>
                <a:latin typeface="TT Chocolates Bold Italics"/>
                <a:ea typeface="TT Chocolates Bold Italics"/>
                <a:cs typeface="TT Chocolates Bold Italics"/>
                <a:sym typeface="TT Chocolates Bold Italics"/>
              </a:rPr>
              <a:t>3.Compensation Review</a:t>
            </a:r>
          </a:p>
        </p:txBody>
      </p:sp>
      <p:sp>
        <p:nvSpPr>
          <p:cNvPr name="TextBox 12" id="12"/>
          <p:cNvSpPr txBox="true"/>
          <p:nvPr/>
        </p:nvSpPr>
        <p:spPr>
          <a:xfrm rot="0">
            <a:off x="7893005" y="4710468"/>
            <a:ext cx="6814197" cy="1362150"/>
          </a:xfrm>
          <a:prstGeom prst="rect">
            <a:avLst/>
          </a:prstGeom>
        </p:spPr>
        <p:txBody>
          <a:bodyPr anchor="t" rtlCol="false" tIns="0" lIns="0" bIns="0" rIns="0">
            <a:spAutoFit/>
          </a:bodyPr>
          <a:lstStyle/>
          <a:p>
            <a:pPr algn="l" marL="566096" indent="-283048" lvl="1">
              <a:lnSpc>
                <a:spcPts val="3670"/>
              </a:lnSpc>
              <a:buFont typeface="Arial"/>
              <a:buChar char="•"/>
            </a:pPr>
            <a:r>
              <a:rPr lang="en-US" sz="2622">
                <a:solidFill>
                  <a:srgbClr val="0E0340"/>
                </a:solidFill>
                <a:latin typeface="Questrial"/>
                <a:ea typeface="Questrial"/>
                <a:cs typeface="Questrial"/>
                <a:sym typeface="Questrial"/>
              </a:rPr>
              <a:t>Benchmark salaries</a:t>
            </a:r>
          </a:p>
          <a:p>
            <a:pPr algn="l" marL="566096" indent="-283048" lvl="1">
              <a:lnSpc>
                <a:spcPts val="3670"/>
              </a:lnSpc>
              <a:buFont typeface="Arial"/>
              <a:buChar char="•"/>
            </a:pPr>
            <a:r>
              <a:rPr lang="en-US" sz="2622">
                <a:solidFill>
                  <a:srgbClr val="0E0340"/>
                </a:solidFill>
                <a:latin typeface="Questrial"/>
                <a:ea typeface="Questrial"/>
                <a:cs typeface="Questrial"/>
                <a:sym typeface="Questrial"/>
              </a:rPr>
              <a:t>Performance-based incentives</a:t>
            </a:r>
          </a:p>
          <a:p>
            <a:pPr algn="l" marL="566096" indent="-283048" lvl="1">
              <a:lnSpc>
                <a:spcPts val="3670"/>
              </a:lnSpc>
              <a:buFont typeface="Arial"/>
              <a:buChar char="•"/>
            </a:pPr>
            <a:r>
              <a:rPr lang="en-US" sz="2622">
                <a:solidFill>
                  <a:srgbClr val="0E0340"/>
                </a:solidFill>
                <a:latin typeface="Questrial"/>
                <a:ea typeface="Questrial"/>
                <a:cs typeface="Questrial"/>
                <a:sym typeface="Questrial"/>
              </a:rPr>
              <a:t>Transparent promotion policies</a:t>
            </a:r>
          </a:p>
        </p:txBody>
      </p:sp>
      <p:sp>
        <p:nvSpPr>
          <p:cNvPr name="TextBox 13" id="13"/>
          <p:cNvSpPr txBox="true"/>
          <p:nvPr/>
        </p:nvSpPr>
        <p:spPr>
          <a:xfrm rot="0">
            <a:off x="8145763" y="7116483"/>
            <a:ext cx="6814197" cy="1819350"/>
          </a:xfrm>
          <a:prstGeom prst="rect">
            <a:avLst/>
          </a:prstGeom>
        </p:spPr>
        <p:txBody>
          <a:bodyPr anchor="t" rtlCol="false" tIns="0" lIns="0" bIns="0" rIns="0">
            <a:spAutoFit/>
          </a:bodyPr>
          <a:lstStyle/>
          <a:p>
            <a:pPr algn="l" marL="566096" indent="-283048" lvl="1">
              <a:lnSpc>
                <a:spcPts val="3670"/>
              </a:lnSpc>
              <a:buFont typeface="Arial"/>
              <a:buChar char="•"/>
            </a:pPr>
            <a:r>
              <a:rPr lang="en-US" sz="2622">
                <a:solidFill>
                  <a:srgbClr val="0E0340"/>
                </a:solidFill>
                <a:latin typeface="Questrial"/>
                <a:ea typeface="Questrial"/>
                <a:cs typeface="Questrial"/>
                <a:sym typeface="Questrial"/>
              </a:rPr>
              <a:t>Focus on new employee (First 2 Years)</a:t>
            </a:r>
          </a:p>
          <a:p>
            <a:pPr algn="l" marL="566096" indent="-283048" lvl="1">
              <a:lnSpc>
                <a:spcPts val="3670"/>
              </a:lnSpc>
              <a:buFont typeface="Arial"/>
              <a:buChar char="•"/>
            </a:pPr>
            <a:r>
              <a:rPr lang="en-US" sz="2622">
                <a:solidFill>
                  <a:srgbClr val="0E0340"/>
                </a:solidFill>
                <a:latin typeface="Questrial"/>
                <a:ea typeface="Questrial"/>
                <a:cs typeface="Questrial"/>
                <a:sym typeface="Questrial"/>
              </a:rPr>
              <a:t>Mentorship and training programs</a:t>
            </a:r>
          </a:p>
          <a:p>
            <a:pPr algn="l" marL="566096" indent="-283048" lvl="1">
              <a:lnSpc>
                <a:spcPts val="3670"/>
              </a:lnSpc>
              <a:buFont typeface="Arial"/>
              <a:buChar char="•"/>
            </a:pPr>
            <a:r>
              <a:rPr lang="en-US" sz="2622">
                <a:solidFill>
                  <a:srgbClr val="0E0340"/>
                </a:solidFill>
                <a:latin typeface="Questrial"/>
                <a:ea typeface="Questrial"/>
                <a:cs typeface="Questrial"/>
                <a:sym typeface="Questrial"/>
              </a:rPr>
              <a:t>Personilized retention startegies for high risk staff</a:t>
            </a:r>
          </a:p>
        </p:txBody>
      </p:sp>
      <p:sp>
        <p:nvSpPr>
          <p:cNvPr name="TextBox 14" id="14"/>
          <p:cNvSpPr txBox="true"/>
          <p:nvPr/>
        </p:nvSpPr>
        <p:spPr>
          <a:xfrm rot="0">
            <a:off x="7854273" y="6348880"/>
            <a:ext cx="7854273" cy="646429"/>
          </a:xfrm>
          <a:prstGeom prst="rect">
            <a:avLst/>
          </a:prstGeom>
        </p:spPr>
        <p:txBody>
          <a:bodyPr anchor="t" rtlCol="false" tIns="0" lIns="0" bIns="0" rIns="0">
            <a:spAutoFit/>
          </a:bodyPr>
          <a:lstStyle/>
          <a:p>
            <a:pPr algn="l">
              <a:lnSpc>
                <a:spcPts val="5320"/>
              </a:lnSpc>
            </a:pPr>
            <a:r>
              <a:rPr lang="en-US" sz="3800" i="true" b="true">
                <a:solidFill>
                  <a:srgbClr val="0E0340"/>
                </a:solidFill>
                <a:latin typeface="TT Chocolates Bold Italics"/>
                <a:ea typeface="TT Chocolates Bold Italics"/>
                <a:cs typeface="TT Chocolates Bold Italics"/>
                <a:sym typeface="TT Chocolates Bold Italics"/>
              </a:rPr>
              <a:t>4.Targeted Retention Programs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397689" y="107633"/>
            <a:ext cx="10043297" cy="1651635"/>
          </a:xfrm>
          <a:prstGeom prst="rect">
            <a:avLst/>
          </a:prstGeom>
        </p:spPr>
        <p:txBody>
          <a:bodyPr anchor="t" rtlCol="false" tIns="0" lIns="0" bIns="0" rIns="0">
            <a:spAutoFit/>
          </a:bodyPr>
          <a:lstStyle/>
          <a:p>
            <a:pPr algn="l">
              <a:lnSpc>
                <a:spcPts val="13439"/>
              </a:lnSpc>
            </a:pPr>
            <a:r>
              <a:rPr lang="en-US" sz="9600" b="true">
                <a:solidFill>
                  <a:srgbClr val="0E0340"/>
                </a:solidFill>
                <a:latin typeface="TT Chocolates Bold"/>
                <a:ea typeface="TT Chocolates Bold"/>
                <a:cs typeface="TT Chocolates Bold"/>
                <a:sym typeface="TT Chocolates Bold"/>
              </a:rPr>
              <a:t>Introduction</a:t>
            </a:r>
          </a:p>
        </p:txBody>
      </p:sp>
      <p:grpSp>
        <p:nvGrpSpPr>
          <p:cNvPr name="Group 3" id="3"/>
          <p:cNvGrpSpPr/>
          <p:nvPr/>
        </p:nvGrpSpPr>
        <p:grpSpPr>
          <a:xfrm rot="0">
            <a:off x="12416919" y="-405084"/>
            <a:ext cx="8983556" cy="11475333"/>
            <a:chOff x="0" y="0"/>
            <a:chExt cx="816575" cy="1043069"/>
          </a:xfrm>
        </p:grpSpPr>
        <p:sp>
          <p:nvSpPr>
            <p:cNvPr name="Freeform 4" id="4"/>
            <p:cNvSpPr/>
            <p:nvPr/>
          </p:nvSpPr>
          <p:spPr>
            <a:xfrm flipH="false" flipV="false" rot="0">
              <a:off x="0" y="0"/>
              <a:ext cx="816575" cy="1043069"/>
            </a:xfrm>
            <a:custGeom>
              <a:avLst/>
              <a:gdLst/>
              <a:ahLst/>
              <a:cxnLst/>
              <a:rect r="r" b="b" t="t" l="l"/>
              <a:pathLst>
                <a:path h="1043069" w="816575">
                  <a:moveTo>
                    <a:pt x="0" y="0"/>
                  </a:moveTo>
                  <a:lnTo>
                    <a:pt x="816575" y="0"/>
                  </a:lnTo>
                  <a:lnTo>
                    <a:pt x="816575" y="1043069"/>
                  </a:lnTo>
                  <a:lnTo>
                    <a:pt x="0" y="1043069"/>
                  </a:lnTo>
                  <a:close/>
                </a:path>
              </a:pathLst>
            </a:custGeom>
            <a:solidFill>
              <a:srgbClr val="8574D1"/>
            </a:solidFill>
          </p:spPr>
        </p:sp>
        <p:sp>
          <p:nvSpPr>
            <p:cNvPr name="TextBox 5" id="5"/>
            <p:cNvSpPr txBox="true"/>
            <p:nvPr/>
          </p:nvSpPr>
          <p:spPr>
            <a:xfrm>
              <a:off x="0" y="-9525"/>
              <a:ext cx="816575" cy="1052594"/>
            </a:xfrm>
            <a:prstGeom prst="rect">
              <a:avLst/>
            </a:prstGeom>
          </p:spPr>
          <p:txBody>
            <a:bodyPr anchor="ctr" rtlCol="false" tIns="50800" lIns="50800" bIns="50800" rIns="50800"/>
            <a:lstStyle/>
            <a:p>
              <a:pPr algn="ctr">
                <a:lnSpc>
                  <a:spcPts val="2952"/>
                </a:lnSpc>
              </a:pPr>
            </a:p>
          </p:txBody>
        </p:sp>
      </p:grpSp>
      <p:sp>
        <p:nvSpPr>
          <p:cNvPr name="Freeform 6" id="6"/>
          <p:cNvSpPr/>
          <p:nvPr/>
        </p:nvSpPr>
        <p:spPr>
          <a:xfrm flipH="false" flipV="false" rot="-1072124">
            <a:off x="11343040" y="744938"/>
            <a:ext cx="4703894" cy="3437461"/>
          </a:xfrm>
          <a:custGeom>
            <a:avLst/>
            <a:gdLst/>
            <a:ahLst/>
            <a:cxnLst/>
            <a:rect r="r" b="b" t="t" l="l"/>
            <a:pathLst>
              <a:path h="3437461" w="4703894">
                <a:moveTo>
                  <a:pt x="0" y="0"/>
                </a:moveTo>
                <a:lnTo>
                  <a:pt x="4703895" y="0"/>
                </a:lnTo>
                <a:lnTo>
                  <a:pt x="4703895" y="3437461"/>
                </a:lnTo>
                <a:lnTo>
                  <a:pt x="0" y="3437461"/>
                </a:lnTo>
                <a:lnTo>
                  <a:pt x="0" y="0"/>
                </a:lnTo>
                <a:close/>
              </a:path>
            </a:pathLst>
          </a:custGeom>
          <a:blipFill>
            <a:blip r:embed="rId2"/>
            <a:stretch>
              <a:fillRect l="0" t="0" r="0" b="0"/>
            </a:stretch>
          </a:blipFill>
        </p:spPr>
      </p:sp>
      <p:sp>
        <p:nvSpPr>
          <p:cNvPr name="Freeform 7" id="7"/>
          <p:cNvSpPr/>
          <p:nvPr/>
        </p:nvSpPr>
        <p:spPr>
          <a:xfrm flipH="false" flipV="false" rot="0">
            <a:off x="10440986" y="4466626"/>
            <a:ext cx="9294127" cy="8861842"/>
          </a:xfrm>
          <a:custGeom>
            <a:avLst/>
            <a:gdLst/>
            <a:ahLst/>
            <a:cxnLst/>
            <a:rect r="r" b="b" t="t" l="l"/>
            <a:pathLst>
              <a:path h="8861842" w="9294127">
                <a:moveTo>
                  <a:pt x="0" y="0"/>
                </a:moveTo>
                <a:lnTo>
                  <a:pt x="9294127" y="0"/>
                </a:lnTo>
                <a:lnTo>
                  <a:pt x="9294127" y="8861842"/>
                </a:lnTo>
                <a:lnTo>
                  <a:pt x="0" y="8861842"/>
                </a:lnTo>
                <a:lnTo>
                  <a:pt x="0" y="0"/>
                </a:lnTo>
                <a:close/>
              </a:path>
            </a:pathLst>
          </a:custGeom>
          <a:blipFill>
            <a:blip r:embed="rId3"/>
            <a:stretch>
              <a:fillRect l="0" t="0" r="0" b="0"/>
            </a:stretch>
          </a:blipFill>
        </p:spPr>
      </p:sp>
      <p:sp>
        <p:nvSpPr>
          <p:cNvPr name="TextBox 8" id="8"/>
          <p:cNvSpPr txBox="true"/>
          <p:nvPr/>
        </p:nvSpPr>
        <p:spPr>
          <a:xfrm rot="0">
            <a:off x="240088" y="1692593"/>
            <a:ext cx="11014677" cy="7991475"/>
          </a:xfrm>
          <a:prstGeom prst="rect">
            <a:avLst/>
          </a:prstGeom>
        </p:spPr>
        <p:txBody>
          <a:bodyPr anchor="t" rtlCol="false" tIns="0" lIns="0" bIns="0" rIns="0">
            <a:spAutoFit/>
          </a:bodyPr>
          <a:lstStyle/>
          <a:p>
            <a:pPr algn="l">
              <a:lnSpc>
                <a:spcPts val="4200"/>
              </a:lnSpc>
            </a:pPr>
            <a:r>
              <a:rPr lang="en-US" sz="3000">
                <a:solidFill>
                  <a:srgbClr val="0E0340"/>
                </a:solidFill>
                <a:latin typeface="Questrial"/>
                <a:ea typeface="Questrial"/>
                <a:cs typeface="Questrial"/>
                <a:sym typeface="Questrial"/>
              </a:rPr>
              <a:t>Larana Company currently faces three major challenges:</a:t>
            </a:r>
          </a:p>
          <a:p>
            <a:pPr algn="l" marL="647702" indent="-323851" lvl="1">
              <a:lnSpc>
                <a:spcPts val="4200"/>
              </a:lnSpc>
              <a:buFont typeface="Arial"/>
              <a:buChar char="•"/>
            </a:pPr>
            <a:r>
              <a:rPr lang="en-US" sz="3000">
                <a:solidFill>
                  <a:srgbClr val="0E0340"/>
                </a:solidFill>
                <a:latin typeface="Questrial"/>
                <a:ea typeface="Questrial"/>
                <a:cs typeface="Questrial"/>
                <a:sym typeface="Questrial"/>
              </a:rPr>
              <a:t>No automated system to predict which employees are likely to leave</a:t>
            </a:r>
          </a:p>
          <a:p>
            <a:pPr algn="l" marL="647702" indent="-323851" lvl="1">
              <a:lnSpc>
                <a:spcPts val="4200"/>
              </a:lnSpc>
              <a:buFont typeface="Arial"/>
              <a:buChar char="•"/>
            </a:pPr>
            <a:r>
              <a:rPr lang="en-US" sz="3000">
                <a:solidFill>
                  <a:srgbClr val="0E0340"/>
                </a:solidFill>
                <a:latin typeface="Questrial"/>
                <a:ea typeface="Questrial"/>
                <a:cs typeface="Questrial"/>
                <a:sym typeface="Questrial"/>
              </a:rPr>
              <a:t>HR decsions are mostly reactive rather than proactive</a:t>
            </a:r>
          </a:p>
          <a:p>
            <a:pPr algn="l" marL="647702" indent="-323851" lvl="1">
              <a:lnSpc>
                <a:spcPts val="4200"/>
              </a:lnSpc>
              <a:buFont typeface="Arial"/>
              <a:buChar char="•"/>
            </a:pPr>
            <a:r>
              <a:rPr lang="en-US" sz="3000">
                <a:solidFill>
                  <a:srgbClr val="0E0340"/>
                </a:solidFill>
                <a:latin typeface="Questrial"/>
                <a:ea typeface="Questrial"/>
                <a:cs typeface="Questrial"/>
                <a:sym typeface="Questrial"/>
              </a:rPr>
              <a:t>High turnover costs due to late interventions</a:t>
            </a:r>
          </a:p>
          <a:p>
            <a:pPr algn="l">
              <a:lnSpc>
                <a:spcPts val="4200"/>
              </a:lnSpc>
            </a:pPr>
          </a:p>
          <a:p>
            <a:pPr algn="l">
              <a:lnSpc>
                <a:spcPts val="4200"/>
              </a:lnSpc>
            </a:pPr>
            <a:r>
              <a:rPr lang="en-US" sz="3000">
                <a:solidFill>
                  <a:srgbClr val="0E0340"/>
                </a:solidFill>
                <a:latin typeface="Questrial"/>
                <a:ea typeface="Questrial"/>
                <a:cs typeface="Questrial"/>
                <a:sym typeface="Questrial"/>
              </a:rPr>
              <a:t>As a result:</a:t>
            </a:r>
          </a:p>
          <a:p>
            <a:pPr algn="l" marL="647702" indent="-323851" lvl="1">
              <a:lnSpc>
                <a:spcPts val="4200"/>
              </a:lnSpc>
              <a:buFont typeface="Arial"/>
              <a:buChar char="•"/>
            </a:pPr>
            <a:r>
              <a:rPr lang="en-US" sz="3000">
                <a:solidFill>
                  <a:srgbClr val="0E0340"/>
                </a:solidFill>
                <a:latin typeface="Questrial"/>
                <a:ea typeface="Questrial"/>
                <a:cs typeface="Questrial"/>
                <a:sym typeface="Questrial"/>
              </a:rPr>
              <a:t>Critical roles become vacant unexpectedly</a:t>
            </a:r>
          </a:p>
          <a:p>
            <a:pPr algn="l" marL="647702" indent="-323851" lvl="1">
              <a:lnSpc>
                <a:spcPts val="4200"/>
              </a:lnSpc>
              <a:buFont typeface="Arial"/>
              <a:buChar char="•"/>
            </a:pPr>
            <a:r>
              <a:rPr lang="en-US" sz="3000">
                <a:solidFill>
                  <a:srgbClr val="0E0340"/>
                </a:solidFill>
                <a:latin typeface="Questrial"/>
                <a:ea typeface="Questrial"/>
                <a:cs typeface="Questrial"/>
                <a:sym typeface="Questrial"/>
              </a:rPr>
              <a:t>Productivity declines</a:t>
            </a:r>
          </a:p>
          <a:p>
            <a:pPr algn="l" marL="647702" indent="-323851" lvl="1">
              <a:lnSpc>
                <a:spcPts val="4200"/>
              </a:lnSpc>
              <a:buFont typeface="Arial"/>
              <a:buChar char="•"/>
            </a:pPr>
            <a:r>
              <a:rPr lang="en-US" sz="3000">
                <a:solidFill>
                  <a:srgbClr val="0E0340"/>
                </a:solidFill>
                <a:latin typeface="Questrial"/>
                <a:ea typeface="Questrial"/>
                <a:cs typeface="Questrial"/>
                <a:sym typeface="Questrial"/>
              </a:rPr>
              <a:t>Recruitment and training expenses increase</a:t>
            </a:r>
          </a:p>
          <a:p>
            <a:pPr algn="l">
              <a:lnSpc>
                <a:spcPts val="4200"/>
              </a:lnSpc>
            </a:pPr>
          </a:p>
          <a:p>
            <a:pPr algn="l">
              <a:lnSpc>
                <a:spcPts val="4200"/>
              </a:lnSpc>
            </a:pPr>
            <a:r>
              <a:rPr lang="en-US" sz="3000">
                <a:solidFill>
                  <a:srgbClr val="0E0340"/>
                </a:solidFill>
                <a:latin typeface="Questrial"/>
                <a:ea typeface="Questrial"/>
                <a:cs typeface="Questrial"/>
                <a:sym typeface="Questrial"/>
              </a:rPr>
              <a:t>The company needs a reliable way to answer one key question:</a:t>
            </a:r>
          </a:p>
          <a:p>
            <a:pPr algn="l">
              <a:lnSpc>
                <a:spcPts val="4200"/>
              </a:lnSpc>
            </a:pPr>
          </a:p>
          <a:p>
            <a:pPr algn="l">
              <a:lnSpc>
                <a:spcPts val="4200"/>
              </a:lnSpc>
            </a:pPr>
            <a:r>
              <a:rPr lang="en-US" sz="3000">
                <a:solidFill>
                  <a:srgbClr val="0E0340"/>
                </a:solidFill>
                <a:latin typeface="Questrial"/>
                <a:ea typeface="Questrial"/>
                <a:cs typeface="Questrial"/>
                <a:sym typeface="Questrial"/>
              </a:rPr>
              <a:t>“Can we predict  which employees are likely to leave before they actually do”</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1359151"/>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233230" y="6440158"/>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2</a:t>
            </a:r>
          </a:p>
        </p:txBody>
      </p:sp>
      <p:sp>
        <p:nvSpPr>
          <p:cNvPr name="TextBox 6" id="6"/>
          <p:cNvSpPr txBox="true"/>
          <p:nvPr/>
        </p:nvSpPr>
        <p:spPr>
          <a:xfrm rot="0">
            <a:off x="2787752" y="7343527"/>
            <a:ext cx="5809321" cy="1058654"/>
          </a:xfrm>
          <a:prstGeom prst="rect">
            <a:avLst/>
          </a:prstGeom>
        </p:spPr>
        <p:txBody>
          <a:bodyPr anchor="t" rtlCol="false" tIns="0" lIns="0" bIns="0" rIns="0">
            <a:spAutoFit/>
          </a:bodyPr>
          <a:lstStyle/>
          <a:p>
            <a:pPr algn="l" marL="0" indent="0" lvl="0">
              <a:lnSpc>
                <a:spcPts val="2839"/>
              </a:lnSpc>
              <a:spcBef>
                <a:spcPct val="0"/>
              </a:spcBef>
            </a:pPr>
            <a:r>
              <a:rPr lang="en-US" sz="2028">
                <a:solidFill>
                  <a:srgbClr val="0E0340"/>
                </a:solidFill>
                <a:latin typeface="Questrial"/>
                <a:ea typeface="Questrial"/>
                <a:cs typeface="Questrial"/>
                <a:sym typeface="Questrial"/>
              </a:rPr>
              <a:t>Perform deep exploratory data analysis on employee records and identify facors most strongly associated with attrition</a:t>
            </a:r>
          </a:p>
        </p:txBody>
      </p:sp>
      <p:sp>
        <p:nvSpPr>
          <p:cNvPr name="TextBox 7" id="7"/>
          <p:cNvSpPr txBox="true"/>
          <p:nvPr/>
        </p:nvSpPr>
        <p:spPr>
          <a:xfrm rot="0">
            <a:off x="1040887" y="1659675"/>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Objectives</a:t>
            </a:r>
          </a:p>
        </p:txBody>
      </p:sp>
      <p:sp>
        <p:nvSpPr>
          <p:cNvPr name="TextBox 8" id="8"/>
          <p:cNvSpPr txBox="true"/>
          <p:nvPr/>
        </p:nvSpPr>
        <p:spPr>
          <a:xfrm rot="0">
            <a:off x="1233230" y="4033475"/>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1</a:t>
            </a:r>
          </a:p>
        </p:txBody>
      </p:sp>
      <p:sp>
        <p:nvSpPr>
          <p:cNvPr name="TextBox 9" id="9"/>
          <p:cNvSpPr txBox="true"/>
          <p:nvPr/>
        </p:nvSpPr>
        <p:spPr>
          <a:xfrm rot="0">
            <a:off x="2787752" y="4936844"/>
            <a:ext cx="5657734" cy="1058654"/>
          </a:xfrm>
          <a:prstGeom prst="rect">
            <a:avLst/>
          </a:prstGeom>
        </p:spPr>
        <p:txBody>
          <a:bodyPr anchor="t" rtlCol="false" tIns="0" lIns="0" bIns="0" rIns="0">
            <a:spAutoFit/>
          </a:bodyPr>
          <a:lstStyle/>
          <a:p>
            <a:pPr algn="l" marL="0" indent="0" lvl="0">
              <a:lnSpc>
                <a:spcPts val="2839"/>
              </a:lnSpc>
              <a:spcBef>
                <a:spcPct val="0"/>
              </a:spcBef>
            </a:pPr>
            <a:r>
              <a:rPr lang="en-US" sz="2028">
                <a:solidFill>
                  <a:srgbClr val="0E0340"/>
                </a:solidFill>
                <a:latin typeface="Questrial"/>
                <a:ea typeface="Questrial"/>
                <a:cs typeface="Questrial"/>
                <a:sym typeface="Questrial"/>
              </a:rPr>
              <a:t>Primary objective is to build a machine learning model that can accurately predict employee attrition using historical HR data</a:t>
            </a:r>
          </a:p>
        </p:txBody>
      </p:sp>
      <p:sp>
        <p:nvSpPr>
          <p:cNvPr name="TextBox 10" id="10"/>
          <p:cNvSpPr txBox="true"/>
          <p:nvPr/>
        </p:nvSpPr>
        <p:spPr>
          <a:xfrm rot="0">
            <a:off x="9511697" y="6459244"/>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4</a:t>
            </a:r>
          </a:p>
        </p:txBody>
      </p:sp>
      <p:sp>
        <p:nvSpPr>
          <p:cNvPr name="TextBox 11" id="11"/>
          <p:cNvSpPr txBox="true"/>
          <p:nvPr/>
        </p:nvSpPr>
        <p:spPr>
          <a:xfrm rot="0">
            <a:off x="11087684" y="7716795"/>
            <a:ext cx="5708263" cy="350290"/>
          </a:xfrm>
          <a:prstGeom prst="rect">
            <a:avLst/>
          </a:prstGeom>
        </p:spPr>
        <p:txBody>
          <a:bodyPr anchor="t" rtlCol="false" tIns="0" lIns="0" bIns="0" rIns="0">
            <a:spAutoFit/>
          </a:bodyPr>
          <a:lstStyle/>
          <a:p>
            <a:pPr algn="l" marL="0" indent="0" lvl="0">
              <a:lnSpc>
                <a:spcPts val="2839"/>
              </a:lnSpc>
              <a:spcBef>
                <a:spcPct val="0"/>
              </a:spcBef>
            </a:pPr>
            <a:r>
              <a:rPr lang="en-US" sz="2028">
                <a:solidFill>
                  <a:srgbClr val="0E0340"/>
                </a:solidFill>
                <a:latin typeface="Questrial"/>
                <a:ea typeface="Questrial"/>
                <a:cs typeface="Questrial"/>
                <a:sym typeface="Questrial"/>
              </a:rPr>
              <a:t>provide actionable insights to HR management</a:t>
            </a:r>
          </a:p>
        </p:txBody>
      </p:sp>
      <p:sp>
        <p:nvSpPr>
          <p:cNvPr name="TextBox 12" id="12"/>
          <p:cNvSpPr txBox="true"/>
          <p:nvPr/>
        </p:nvSpPr>
        <p:spPr>
          <a:xfrm rot="0">
            <a:off x="9511697" y="4052561"/>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3</a:t>
            </a:r>
          </a:p>
        </p:txBody>
      </p:sp>
      <p:sp>
        <p:nvSpPr>
          <p:cNvPr name="TextBox 13" id="13"/>
          <p:cNvSpPr txBox="true"/>
          <p:nvPr/>
        </p:nvSpPr>
        <p:spPr>
          <a:xfrm rot="0">
            <a:off x="11087684" y="5133021"/>
            <a:ext cx="5708263" cy="704472"/>
          </a:xfrm>
          <a:prstGeom prst="rect">
            <a:avLst/>
          </a:prstGeom>
        </p:spPr>
        <p:txBody>
          <a:bodyPr anchor="t" rtlCol="false" tIns="0" lIns="0" bIns="0" rIns="0">
            <a:spAutoFit/>
          </a:bodyPr>
          <a:lstStyle/>
          <a:p>
            <a:pPr algn="l" marL="0" indent="0" lvl="0">
              <a:lnSpc>
                <a:spcPts val="2839"/>
              </a:lnSpc>
              <a:spcBef>
                <a:spcPct val="0"/>
              </a:spcBef>
            </a:pPr>
            <a:r>
              <a:rPr lang="en-US" sz="2028">
                <a:solidFill>
                  <a:srgbClr val="0E0340"/>
                </a:solidFill>
                <a:latin typeface="Questrial"/>
                <a:ea typeface="Questrial"/>
                <a:cs typeface="Questrial"/>
                <a:sym typeface="Questrial"/>
              </a:rPr>
              <a:t>Recommend the best performing model for deployment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7817405" y="3770603"/>
            <a:ext cx="10281844" cy="4093763"/>
          </a:xfrm>
          <a:prstGeom prst="rect">
            <a:avLst/>
          </a:prstGeom>
        </p:spPr>
        <p:txBody>
          <a:bodyPr anchor="t" rtlCol="false" tIns="0" lIns="0" bIns="0" rIns="0">
            <a:spAutoFit/>
          </a:bodyPr>
          <a:lstStyle/>
          <a:p>
            <a:pPr algn="l">
              <a:lnSpc>
                <a:spcPts val="3259"/>
              </a:lnSpc>
            </a:pPr>
            <a:r>
              <a:rPr lang="en-US" sz="2328">
                <a:solidFill>
                  <a:srgbClr val="0E0340"/>
                </a:solidFill>
                <a:latin typeface="Questrial"/>
                <a:ea typeface="Questrial"/>
                <a:cs typeface="Questrial"/>
                <a:sym typeface="Questrial"/>
              </a:rPr>
              <a:t>To ensure a structured and professional approach, this project followed a complete end-to-end data sceince workflow, consting of the following stages: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Data collection</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Data Understanding</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Exploratory Data Analysis(EDA)</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Feature Engineering</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Model Development</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Model Evaluation</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Insights and Recommendations</a:t>
            </a:r>
          </a:p>
          <a:p>
            <a:pPr algn="l" marL="0" indent="0" lvl="0">
              <a:lnSpc>
                <a:spcPts val="3259"/>
              </a:lnSpc>
              <a:spcBef>
                <a:spcPct val="0"/>
              </a:spcBef>
            </a:pPr>
          </a:p>
        </p:txBody>
      </p:sp>
      <p:sp>
        <p:nvSpPr>
          <p:cNvPr name="Freeform 3" id="3"/>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4" id="4"/>
          <p:cNvSpPr txBox="true"/>
          <p:nvPr/>
        </p:nvSpPr>
        <p:spPr>
          <a:xfrm rot="0">
            <a:off x="8476465" y="1774945"/>
            <a:ext cx="8782835" cy="1319022"/>
          </a:xfrm>
          <a:prstGeom prst="rect">
            <a:avLst/>
          </a:prstGeom>
        </p:spPr>
        <p:txBody>
          <a:bodyPr anchor="t" rtlCol="false" tIns="0" lIns="0" bIns="0" rIns="0">
            <a:spAutoFit/>
          </a:bodyPr>
          <a:lstStyle/>
          <a:p>
            <a:pPr algn="just">
              <a:lnSpc>
                <a:spcPts val="9984"/>
              </a:lnSpc>
            </a:pPr>
            <a:r>
              <a:rPr lang="en-US" sz="9600" b="true">
                <a:solidFill>
                  <a:srgbClr val="0E0340"/>
                </a:solidFill>
                <a:latin typeface="TT Chocolates Bold"/>
                <a:ea typeface="TT Chocolates Bold"/>
                <a:cs typeface="TT Chocolates Bold"/>
                <a:sym typeface="TT Chocolates Bold"/>
              </a:rPr>
              <a:t>Methodology</a:t>
            </a:r>
          </a:p>
        </p:txBody>
      </p:sp>
      <p:grpSp>
        <p:nvGrpSpPr>
          <p:cNvPr name="Group 5" id="5"/>
          <p:cNvGrpSpPr/>
          <p:nvPr/>
        </p:nvGrpSpPr>
        <p:grpSpPr>
          <a:xfrm rot="0">
            <a:off x="7531498" y="3122542"/>
            <a:ext cx="12149584" cy="182510"/>
            <a:chOff x="0" y="0"/>
            <a:chExt cx="3199890" cy="48068"/>
          </a:xfrm>
        </p:grpSpPr>
        <p:sp>
          <p:nvSpPr>
            <p:cNvPr name="Freeform 6" id="6"/>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231076"/>
            </a:solidFill>
          </p:spPr>
        </p:sp>
        <p:sp>
          <p:nvSpPr>
            <p:cNvPr name="TextBox 7" id="7"/>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7726960" y="3617207"/>
            <a:ext cx="10281844" cy="5322488"/>
          </a:xfrm>
          <a:prstGeom prst="rect">
            <a:avLst/>
          </a:prstGeom>
        </p:spPr>
        <p:txBody>
          <a:bodyPr anchor="t" rtlCol="false" tIns="0" lIns="0" bIns="0" rIns="0">
            <a:spAutoFit/>
          </a:bodyPr>
          <a:lstStyle/>
          <a:p>
            <a:pPr algn="l">
              <a:lnSpc>
                <a:spcPts val="3259"/>
              </a:lnSpc>
            </a:pPr>
            <a:r>
              <a:rPr lang="en-US" sz="2328">
                <a:solidFill>
                  <a:srgbClr val="0E0340"/>
                </a:solidFill>
                <a:latin typeface="Questrial"/>
                <a:ea typeface="Questrial"/>
                <a:cs typeface="Questrial"/>
                <a:sym typeface="Questrial"/>
              </a:rPr>
              <a:t>The datset used in thsi project was sourced from the company’s HR database.</a:t>
            </a:r>
          </a:p>
          <a:p>
            <a:pPr algn="l">
              <a:lnSpc>
                <a:spcPts val="3259"/>
              </a:lnSpc>
            </a:pPr>
          </a:p>
          <a:p>
            <a:pPr algn="l">
              <a:lnSpc>
                <a:spcPts val="3259"/>
              </a:lnSpc>
            </a:pPr>
            <a:r>
              <a:rPr lang="en-US" sz="2328">
                <a:solidFill>
                  <a:srgbClr val="0E0340"/>
                </a:solidFill>
                <a:latin typeface="Questrial"/>
                <a:ea typeface="Questrial"/>
                <a:cs typeface="Questrial"/>
                <a:sym typeface="Questrial"/>
              </a:rPr>
              <a:t>It contains historical employee records with attributes such as: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Job role</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Salary level</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Work environment satifcation</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Performance ratings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Years at company</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Overtime status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Training and Promotion history</a:t>
            </a:r>
          </a:p>
          <a:p>
            <a:pPr algn="l">
              <a:lnSpc>
                <a:spcPts val="3259"/>
              </a:lnSpc>
            </a:pPr>
          </a:p>
          <a:p>
            <a:pPr algn="l">
              <a:lnSpc>
                <a:spcPts val="3259"/>
              </a:lnSpc>
            </a:pPr>
            <a:r>
              <a:rPr lang="en-US" sz="2328">
                <a:solidFill>
                  <a:srgbClr val="0E0340"/>
                </a:solidFill>
                <a:latin typeface="Questrial"/>
                <a:ea typeface="Questrial"/>
                <a:cs typeface="Questrial"/>
                <a:sym typeface="Questrial"/>
              </a:rPr>
              <a:t>The target variable: Employee attrition</a:t>
            </a:r>
          </a:p>
          <a:p>
            <a:pPr algn="l" marL="0" indent="0" lvl="0">
              <a:lnSpc>
                <a:spcPts val="3259"/>
              </a:lnSpc>
              <a:spcBef>
                <a:spcPct val="0"/>
              </a:spcBef>
            </a:pPr>
          </a:p>
        </p:txBody>
      </p:sp>
      <p:sp>
        <p:nvSpPr>
          <p:cNvPr name="Freeform 3" id="3"/>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4" id="4"/>
          <p:cNvSpPr txBox="true"/>
          <p:nvPr/>
        </p:nvSpPr>
        <p:spPr>
          <a:xfrm rot="0">
            <a:off x="8476465" y="1746370"/>
            <a:ext cx="8782835" cy="1051824"/>
          </a:xfrm>
          <a:prstGeom prst="rect">
            <a:avLst/>
          </a:prstGeom>
        </p:spPr>
        <p:txBody>
          <a:bodyPr anchor="t" rtlCol="false" tIns="0" lIns="0" bIns="0" rIns="0">
            <a:spAutoFit/>
          </a:bodyPr>
          <a:lstStyle/>
          <a:p>
            <a:pPr algn="just">
              <a:lnSpc>
                <a:spcPts val="8008"/>
              </a:lnSpc>
            </a:pPr>
            <a:r>
              <a:rPr lang="en-US" sz="7700" b="true">
                <a:solidFill>
                  <a:srgbClr val="0E0340"/>
                </a:solidFill>
                <a:latin typeface="TT Chocolates Bold"/>
                <a:ea typeface="TT Chocolates Bold"/>
                <a:cs typeface="TT Chocolates Bold"/>
                <a:sym typeface="TT Chocolates Bold"/>
              </a:rPr>
              <a:t>Data Collection</a:t>
            </a:r>
          </a:p>
        </p:txBody>
      </p:sp>
      <p:grpSp>
        <p:nvGrpSpPr>
          <p:cNvPr name="Group 5" id="5"/>
          <p:cNvGrpSpPr/>
          <p:nvPr/>
        </p:nvGrpSpPr>
        <p:grpSpPr>
          <a:xfrm rot="0">
            <a:off x="7531498" y="3122542"/>
            <a:ext cx="12149584" cy="182510"/>
            <a:chOff x="0" y="0"/>
            <a:chExt cx="3199890" cy="48068"/>
          </a:xfrm>
        </p:grpSpPr>
        <p:sp>
          <p:nvSpPr>
            <p:cNvPr name="Freeform 6" id="6"/>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231076"/>
            </a:solidFill>
          </p:spPr>
        </p:sp>
        <p:sp>
          <p:nvSpPr>
            <p:cNvPr name="TextBox 7" id="7"/>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
        <p:nvSpPr>
          <p:cNvPr name="TextBox 9" id="9"/>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7726960" y="4436357"/>
            <a:ext cx="10281844" cy="3684188"/>
          </a:xfrm>
          <a:prstGeom prst="rect">
            <a:avLst/>
          </a:prstGeom>
        </p:spPr>
        <p:txBody>
          <a:bodyPr anchor="t" rtlCol="false" tIns="0" lIns="0" bIns="0" rIns="0">
            <a:spAutoFit/>
          </a:bodyPr>
          <a:lstStyle/>
          <a:p>
            <a:pPr algn="l">
              <a:lnSpc>
                <a:spcPts val="3259"/>
              </a:lnSpc>
            </a:pPr>
            <a:r>
              <a:rPr lang="en-US" sz="2328">
                <a:solidFill>
                  <a:srgbClr val="0E0340"/>
                </a:solidFill>
                <a:latin typeface="Questrial"/>
                <a:ea typeface="Questrial"/>
                <a:cs typeface="Questrial"/>
                <a:sym typeface="Questrial"/>
              </a:rPr>
              <a:t>EDA was performed to uncover patterns and relationships within the data, including:</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Distributions of attrition across departments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impact of salry,job satisfaction and overtime</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correlation between experience and employee turnover</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identification of important features affecting attrition</a:t>
            </a:r>
          </a:p>
          <a:p>
            <a:pPr algn="l">
              <a:lnSpc>
                <a:spcPts val="3259"/>
              </a:lnSpc>
            </a:pPr>
          </a:p>
          <a:p>
            <a:pPr algn="l">
              <a:lnSpc>
                <a:spcPts val="3259"/>
              </a:lnSpc>
            </a:pPr>
            <a:r>
              <a:rPr lang="en-US" sz="2328">
                <a:solidFill>
                  <a:srgbClr val="0E0340"/>
                </a:solidFill>
                <a:latin typeface="Questrial"/>
                <a:ea typeface="Questrial"/>
                <a:cs typeface="Questrial"/>
                <a:sym typeface="Questrial"/>
              </a:rPr>
              <a:t>Key findings from EDA helped guide feature selection and modeling decisions</a:t>
            </a:r>
          </a:p>
          <a:p>
            <a:pPr algn="l" marL="0" indent="0" lvl="0">
              <a:lnSpc>
                <a:spcPts val="3259"/>
              </a:lnSpc>
              <a:spcBef>
                <a:spcPct val="0"/>
              </a:spcBef>
            </a:pPr>
          </a:p>
        </p:txBody>
      </p:sp>
      <p:sp>
        <p:nvSpPr>
          <p:cNvPr name="Freeform 3" id="3"/>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4" id="4"/>
          <p:cNvSpPr txBox="true"/>
          <p:nvPr/>
        </p:nvSpPr>
        <p:spPr>
          <a:xfrm rot="0">
            <a:off x="8476465" y="1717795"/>
            <a:ext cx="8782835" cy="782586"/>
          </a:xfrm>
          <a:prstGeom prst="rect">
            <a:avLst/>
          </a:prstGeom>
        </p:spPr>
        <p:txBody>
          <a:bodyPr anchor="t" rtlCol="false" tIns="0" lIns="0" bIns="0" rIns="0">
            <a:spAutoFit/>
          </a:bodyPr>
          <a:lstStyle/>
          <a:p>
            <a:pPr algn="just">
              <a:lnSpc>
                <a:spcPts val="5928"/>
              </a:lnSpc>
            </a:pPr>
            <a:r>
              <a:rPr lang="en-US" sz="5700" b="true">
                <a:solidFill>
                  <a:srgbClr val="0E0340"/>
                </a:solidFill>
                <a:latin typeface="TT Chocolates Bold"/>
                <a:ea typeface="TT Chocolates Bold"/>
                <a:cs typeface="TT Chocolates Bold"/>
                <a:sym typeface="TT Chocolates Bold"/>
              </a:rPr>
              <a:t>Exploratory Data Analysis</a:t>
            </a:r>
          </a:p>
        </p:txBody>
      </p:sp>
      <p:grpSp>
        <p:nvGrpSpPr>
          <p:cNvPr name="Group 5" id="5"/>
          <p:cNvGrpSpPr/>
          <p:nvPr/>
        </p:nvGrpSpPr>
        <p:grpSpPr>
          <a:xfrm rot="0">
            <a:off x="7531498" y="3122542"/>
            <a:ext cx="12149584" cy="182510"/>
            <a:chOff x="0" y="0"/>
            <a:chExt cx="3199890" cy="48068"/>
          </a:xfrm>
        </p:grpSpPr>
        <p:sp>
          <p:nvSpPr>
            <p:cNvPr name="Freeform 6" id="6"/>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231076"/>
            </a:solidFill>
          </p:spPr>
        </p:sp>
        <p:sp>
          <p:nvSpPr>
            <p:cNvPr name="TextBox 7" id="7"/>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
        <p:nvSpPr>
          <p:cNvPr name="TextBox 9" id="9"/>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7726960" y="4436357"/>
            <a:ext cx="10281844" cy="3684188"/>
          </a:xfrm>
          <a:prstGeom prst="rect">
            <a:avLst/>
          </a:prstGeom>
        </p:spPr>
        <p:txBody>
          <a:bodyPr anchor="t" rtlCol="false" tIns="0" lIns="0" bIns="0" rIns="0">
            <a:spAutoFit/>
          </a:bodyPr>
          <a:lstStyle/>
          <a:p>
            <a:pPr algn="l">
              <a:lnSpc>
                <a:spcPts val="3259"/>
              </a:lnSpc>
            </a:pPr>
            <a:r>
              <a:rPr lang="en-US" sz="2328">
                <a:solidFill>
                  <a:srgbClr val="0E0340"/>
                </a:solidFill>
                <a:latin typeface="Questrial"/>
                <a:ea typeface="Questrial"/>
                <a:cs typeface="Questrial"/>
                <a:sym typeface="Questrial"/>
              </a:rPr>
              <a:t>EDA was performed to uncover patterns and relationships within the data, including:</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Distributions of attrition across departments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impact of salry,job satisfaction and overtime</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correlation between experience and employee turnover</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identification of important features affecting attrition</a:t>
            </a:r>
          </a:p>
          <a:p>
            <a:pPr algn="l">
              <a:lnSpc>
                <a:spcPts val="3259"/>
              </a:lnSpc>
            </a:pPr>
          </a:p>
          <a:p>
            <a:pPr algn="l">
              <a:lnSpc>
                <a:spcPts val="3259"/>
              </a:lnSpc>
            </a:pPr>
            <a:r>
              <a:rPr lang="en-US" sz="2328">
                <a:solidFill>
                  <a:srgbClr val="0E0340"/>
                </a:solidFill>
                <a:latin typeface="Questrial"/>
                <a:ea typeface="Questrial"/>
                <a:cs typeface="Questrial"/>
                <a:sym typeface="Questrial"/>
              </a:rPr>
              <a:t>Key findings from EDA helped guide feature selection and modeling decisions</a:t>
            </a:r>
          </a:p>
          <a:p>
            <a:pPr algn="l" marL="0" indent="0" lvl="0">
              <a:lnSpc>
                <a:spcPts val="3259"/>
              </a:lnSpc>
              <a:spcBef>
                <a:spcPct val="0"/>
              </a:spcBef>
            </a:pPr>
          </a:p>
        </p:txBody>
      </p:sp>
      <p:sp>
        <p:nvSpPr>
          <p:cNvPr name="Freeform 3" id="3"/>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4" id="4"/>
          <p:cNvSpPr txBox="true"/>
          <p:nvPr/>
        </p:nvSpPr>
        <p:spPr>
          <a:xfrm rot="0">
            <a:off x="8476465" y="1717795"/>
            <a:ext cx="8782835" cy="782586"/>
          </a:xfrm>
          <a:prstGeom prst="rect">
            <a:avLst/>
          </a:prstGeom>
        </p:spPr>
        <p:txBody>
          <a:bodyPr anchor="t" rtlCol="false" tIns="0" lIns="0" bIns="0" rIns="0">
            <a:spAutoFit/>
          </a:bodyPr>
          <a:lstStyle/>
          <a:p>
            <a:pPr algn="just">
              <a:lnSpc>
                <a:spcPts val="5928"/>
              </a:lnSpc>
            </a:pPr>
            <a:r>
              <a:rPr lang="en-US" sz="5700" b="true">
                <a:solidFill>
                  <a:srgbClr val="0E0340"/>
                </a:solidFill>
                <a:latin typeface="TT Chocolates Bold"/>
                <a:ea typeface="TT Chocolates Bold"/>
                <a:cs typeface="TT Chocolates Bold"/>
                <a:sym typeface="TT Chocolates Bold"/>
              </a:rPr>
              <a:t>Feature Engineering</a:t>
            </a:r>
          </a:p>
        </p:txBody>
      </p:sp>
      <p:grpSp>
        <p:nvGrpSpPr>
          <p:cNvPr name="Group 5" id="5"/>
          <p:cNvGrpSpPr/>
          <p:nvPr/>
        </p:nvGrpSpPr>
        <p:grpSpPr>
          <a:xfrm rot="0">
            <a:off x="7531498" y="3122542"/>
            <a:ext cx="12149584" cy="182510"/>
            <a:chOff x="0" y="0"/>
            <a:chExt cx="3199890" cy="48068"/>
          </a:xfrm>
        </p:grpSpPr>
        <p:sp>
          <p:nvSpPr>
            <p:cNvPr name="Freeform 6" id="6"/>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231076"/>
            </a:solidFill>
          </p:spPr>
        </p:sp>
        <p:sp>
          <p:nvSpPr>
            <p:cNvPr name="TextBox 7" id="7"/>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
        <p:nvSpPr>
          <p:cNvPr name="TextBox 9" id="9"/>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7860600" y="3676602"/>
            <a:ext cx="10281844" cy="5322488"/>
          </a:xfrm>
          <a:prstGeom prst="rect">
            <a:avLst/>
          </a:prstGeom>
        </p:spPr>
        <p:txBody>
          <a:bodyPr anchor="t" rtlCol="false" tIns="0" lIns="0" bIns="0" rIns="0">
            <a:spAutoFit/>
          </a:bodyPr>
          <a:lstStyle/>
          <a:p>
            <a:pPr algn="l">
              <a:lnSpc>
                <a:spcPts val="3259"/>
              </a:lnSpc>
            </a:pPr>
            <a:r>
              <a:rPr lang="en-US" sz="2328">
                <a:solidFill>
                  <a:srgbClr val="0E0340"/>
                </a:solidFill>
                <a:latin typeface="Questrial"/>
                <a:ea typeface="Questrial"/>
                <a:cs typeface="Questrial"/>
                <a:sym typeface="Questrial"/>
              </a:rPr>
              <a:t>Multiple classificationalgorithms were trained and compared including:</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Logistc Regression</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Decsion Tree</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Random Forest</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Support Vector Machine</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K-Nearest Neighbors</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Gradient Boosting</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XGBoost</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Adaboost</a:t>
            </a:r>
          </a:p>
          <a:p>
            <a:pPr algn="l" marL="502665" indent="-251333" lvl="1">
              <a:lnSpc>
                <a:spcPts val="3259"/>
              </a:lnSpc>
              <a:buFont typeface="Arial"/>
              <a:buChar char="•"/>
            </a:pPr>
            <a:r>
              <a:rPr lang="en-US" sz="2328">
                <a:solidFill>
                  <a:srgbClr val="0E0340"/>
                </a:solidFill>
                <a:latin typeface="Questrial"/>
                <a:ea typeface="Questrial"/>
                <a:cs typeface="Questrial"/>
                <a:sym typeface="Questrial"/>
              </a:rPr>
              <a:t>Stochastic Gradient descent</a:t>
            </a:r>
          </a:p>
          <a:p>
            <a:pPr algn="l">
              <a:lnSpc>
                <a:spcPts val="3259"/>
              </a:lnSpc>
            </a:pPr>
          </a:p>
          <a:p>
            <a:pPr algn="l">
              <a:lnSpc>
                <a:spcPts val="3259"/>
              </a:lnSpc>
            </a:pPr>
            <a:r>
              <a:rPr lang="en-US" sz="2328">
                <a:solidFill>
                  <a:srgbClr val="0E0340"/>
                </a:solidFill>
                <a:latin typeface="Questrial"/>
                <a:ea typeface="Questrial"/>
                <a:cs typeface="Questrial"/>
                <a:sym typeface="Questrial"/>
              </a:rPr>
              <a:t>This multi-model approach ensured that the best-performing algorithm was selected</a:t>
            </a:r>
          </a:p>
        </p:txBody>
      </p:sp>
      <p:sp>
        <p:nvSpPr>
          <p:cNvPr name="Freeform 3" id="3"/>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4" id="4"/>
          <p:cNvSpPr txBox="true"/>
          <p:nvPr/>
        </p:nvSpPr>
        <p:spPr>
          <a:xfrm rot="0">
            <a:off x="8476465" y="1717795"/>
            <a:ext cx="8782835" cy="782586"/>
          </a:xfrm>
          <a:prstGeom prst="rect">
            <a:avLst/>
          </a:prstGeom>
        </p:spPr>
        <p:txBody>
          <a:bodyPr anchor="t" rtlCol="false" tIns="0" lIns="0" bIns="0" rIns="0">
            <a:spAutoFit/>
          </a:bodyPr>
          <a:lstStyle/>
          <a:p>
            <a:pPr algn="just">
              <a:lnSpc>
                <a:spcPts val="5928"/>
              </a:lnSpc>
            </a:pPr>
            <a:r>
              <a:rPr lang="en-US" sz="5700" b="true">
                <a:solidFill>
                  <a:srgbClr val="0E0340"/>
                </a:solidFill>
                <a:latin typeface="TT Chocolates Bold"/>
                <a:ea typeface="TT Chocolates Bold"/>
                <a:cs typeface="TT Chocolates Bold"/>
                <a:sym typeface="TT Chocolates Bold"/>
              </a:rPr>
              <a:t>Model Development</a:t>
            </a:r>
          </a:p>
        </p:txBody>
      </p:sp>
      <p:grpSp>
        <p:nvGrpSpPr>
          <p:cNvPr name="Group 5" id="5"/>
          <p:cNvGrpSpPr/>
          <p:nvPr/>
        </p:nvGrpSpPr>
        <p:grpSpPr>
          <a:xfrm rot="0">
            <a:off x="7531498" y="3122542"/>
            <a:ext cx="12149584" cy="182510"/>
            <a:chOff x="0" y="0"/>
            <a:chExt cx="3199890" cy="48068"/>
          </a:xfrm>
        </p:grpSpPr>
        <p:sp>
          <p:nvSpPr>
            <p:cNvPr name="Freeform 6" id="6"/>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231076"/>
            </a:solidFill>
          </p:spPr>
        </p:sp>
        <p:sp>
          <p:nvSpPr>
            <p:cNvPr name="TextBox 7" id="7"/>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
        <p:nvSpPr>
          <p:cNvPr name="TextBox 9" id="9"/>
          <p:cNvSpPr txBox="true"/>
          <p:nvPr/>
        </p:nvSpPr>
        <p:spPr>
          <a:xfrm rot="0">
            <a:off x="8476465" y="3046342"/>
            <a:ext cx="8782835" cy="332740"/>
          </a:xfrm>
          <a:prstGeom prst="rect">
            <a:avLst/>
          </a:prstGeom>
        </p:spPr>
        <p:txBody>
          <a:bodyPr anchor="t" rtlCol="false" tIns="0" lIns="0" bIns="0" rIns="0">
            <a:spAutoFit/>
          </a:bodyPr>
          <a:lstStyle/>
          <a:p>
            <a:pPr algn="ctr">
              <a:lnSpc>
                <a:spcPts val="2659"/>
              </a:lnSpc>
              <a:spcBef>
                <a:spcPct val="0"/>
              </a:spcBef>
            </a:pPr>
            <a:r>
              <a:rPr lang="en-US" sz="1899">
                <a:solidFill>
                  <a:srgbClr val="0E0340"/>
                </a:solidFill>
                <a:latin typeface="Questrial"/>
                <a:ea typeface="Questrial"/>
                <a:cs typeface="Questrial"/>
                <a:sym typeface="Questrial"/>
              </a:rPr>
              <a:t>a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DAHAzTXyqFE</dc:identifier>
  <dcterms:modified xsi:type="dcterms:W3CDTF">2011-08-01T06:04:30Z</dcterms:modified>
  <cp:revision>1</cp:revision>
  <dc:title>Data Science</dc:title>
</cp:coreProperties>
</file>

<file path=docProps/thumbnail.jpeg>
</file>